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56" r:id="rId2"/>
    <p:sldId id="264" r:id="rId3"/>
    <p:sldId id="266" r:id="rId4"/>
    <p:sldId id="267" r:id="rId5"/>
    <p:sldId id="257" r:id="rId6"/>
    <p:sldId id="258" r:id="rId7"/>
    <p:sldId id="268" r:id="rId8"/>
    <p:sldId id="259" r:id="rId9"/>
    <p:sldId id="260" r:id="rId10"/>
    <p:sldId id="278" r:id="rId11"/>
    <p:sldId id="277" r:id="rId12"/>
    <p:sldId id="279" r:id="rId13"/>
    <p:sldId id="281" r:id="rId14"/>
    <p:sldId id="280" r:id="rId15"/>
    <p:sldId id="282" r:id="rId16"/>
    <p:sldId id="283" r:id="rId17"/>
    <p:sldId id="284" r:id="rId18"/>
    <p:sldId id="285" r:id="rId19"/>
    <p:sldId id="303" r:id="rId20"/>
    <p:sldId id="286" r:id="rId21"/>
    <p:sldId id="287" r:id="rId22"/>
    <p:sldId id="288" r:id="rId23"/>
    <p:sldId id="289" r:id="rId24"/>
    <p:sldId id="304" r:id="rId25"/>
    <p:sldId id="276" r:id="rId26"/>
    <p:sldId id="290" r:id="rId27"/>
    <p:sldId id="295" r:id="rId28"/>
    <p:sldId id="269" r:id="rId29"/>
    <p:sldId id="270" r:id="rId30"/>
    <p:sldId id="271" r:id="rId31"/>
    <p:sldId id="272" r:id="rId32"/>
    <p:sldId id="273" r:id="rId33"/>
    <p:sldId id="274" r:id="rId34"/>
    <p:sldId id="275" r:id="rId35"/>
    <p:sldId id="292" r:id="rId36"/>
    <p:sldId id="293" r:id="rId37"/>
    <p:sldId id="294" r:id="rId38"/>
    <p:sldId id="296" r:id="rId39"/>
    <p:sldId id="297" r:id="rId40"/>
    <p:sldId id="298" r:id="rId41"/>
    <p:sldId id="299" r:id="rId42"/>
    <p:sldId id="300" r:id="rId43"/>
    <p:sldId id="302" r:id="rId44"/>
    <p:sldId id="291" r:id="rId45"/>
    <p:sldId id="301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423C4-721B-43E7-94C0-139D7EDA7FF6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67E87-DDF3-416D-950D-3B25209D3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67E87-DDF3-416D-950D-3B25209D38F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1918385-CF58-44AE-B96C-177023092F1A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FD0A7FF-DA65-44E3-B1D4-685F9ECBF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8077200" cy="1829761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Reasoning, Proof, and Justification</a:t>
            </a:r>
            <a:r>
              <a:rPr lang="en-US" sz="4400" dirty="0" smtClean="0"/>
              <a:t>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3600" dirty="0" smtClean="0"/>
              <a:t>It’s not just for geometry anymore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971800"/>
            <a:ext cx="8001000" cy="20574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Denisse</a:t>
            </a:r>
            <a:r>
              <a:rPr lang="en-US" dirty="0" smtClean="0"/>
              <a:t> R. Thompson</a:t>
            </a:r>
          </a:p>
          <a:p>
            <a:r>
              <a:rPr lang="en-US" dirty="0" smtClean="0"/>
              <a:t>University of South Florida, USA</a:t>
            </a:r>
          </a:p>
          <a:p>
            <a:endParaRPr lang="en-US" dirty="0" smtClean="0"/>
          </a:p>
          <a:p>
            <a:r>
              <a:rPr lang="en-US" dirty="0" smtClean="0"/>
              <a:t>2011 Annual Mathematics Teachers Conference</a:t>
            </a:r>
          </a:p>
          <a:p>
            <a:r>
              <a:rPr lang="en-US" dirty="0" smtClean="0"/>
              <a:t>Singapore</a:t>
            </a:r>
          </a:p>
          <a:p>
            <a:r>
              <a:rPr lang="en-US" dirty="0" smtClean="0"/>
              <a:t>June 2, 2011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1481328"/>
            <a:ext cx="7315200" cy="5148072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The use of examples and non-examples is an important prerequisite to making and evaluating conjectures.</a:t>
            </a:r>
          </a:p>
          <a:p>
            <a:endParaRPr lang="en-US" dirty="0" smtClean="0"/>
          </a:p>
          <a:p>
            <a:r>
              <a:rPr lang="en-US" dirty="0" smtClean="0"/>
              <a:t>One or several examples </a:t>
            </a:r>
            <a:r>
              <a:rPr lang="en-US" b="1" dirty="0" smtClean="0"/>
              <a:t>cannot prov</a:t>
            </a:r>
            <a:r>
              <a:rPr lang="en-US" dirty="0" smtClean="0"/>
              <a:t>e a generalization true. But one counterexample can </a:t>
            </a:r>
            <a:r>
              <a:rPr lang="en-US" b="1" dirty="0" smtClean="0"/>
              <a:t>disprove</a:t>
            </a:r>
            <a:r>
              <a:rPr lang="en-US" dirty="0" smtClean="0"/>
              <a:t> a statement.</a:t>
            </a:r>
          </a:p>
          <a:p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err="1" smtClean="0"/>
              <a:t>Epp</a:t>
            </a:r>
            <a:r>
              <a:rPr lang="en-US" dirty="0" smtClean="0"/>
              <a:t> (1998) argues that finding counterexamples is easier than writing a proof – good first step.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Finding a Counterexample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Give an example to show that </a:t>
            </a:r>
            <a:r>
              <a:rPr lang="en-US" sz="2800" i="1" dirty="0" smtClean="0"/>
              <a:t>m</a:t>
            </a:r>
            <a:r>
              <a:rPr lang="en-US" sz="2800" dirty="0" smtClean="0"/>
              <a:t> – </a:t>
            </a:r>
            <a:r>
              <a:rPr lang="en-US" sz="2800" i="1" dirty="0" smtClean="0"/>
              <a:t>n</a:t>
            </a:r>
            <a:r>
              <a:rPr lang="en-US" sz="2800" dirty="0" smtClean="0"/>
              <a:t> = </a:t>
            </a:r>
            <a:r>
              <a:rPr lang="en-US" sz="2800" i="1" dirty="0" smtClean="0"/>
              <a:t>n</a:t>
            </a:r>
            <a:r>
              <a:rPr lang="en-US" sz="2800" dirty="0" smtClean="0"/>
              <a:t> – </a:t>
            </a:r>
            <a:r>
              <a:rPr lang="en-US" sz="2800" i="1" dirty="0" smtClean="0"/>
              <a:t>m</a:t>
            </a:r>
            <a:r>
              <a:rPr lang="en-US" sz="2800" dirty="0" smtClean="0"/>
              <a:t> is not necessarily true.</a:t>
            </a:r>
          </a:p>
          <a:p>
            <a:endParaRPr lang="en-US" sz="2800" dirty="0" smtClean="0"/>
          </a:p>
          <a:p>
            <a:r>
              <a:rPr lang="en-US" sz="2800" dirty="0" smtClean="0"/>
              <a:t>Find a counterexample to show that </a:t>
            </a:r>
            <a:r>
              <a:rPr lang="en-US" sz="2800" i="1" dirty="0" smtClean="0"/>
              <a:t>a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&gt; </a:t>
            </a:r>
            <a:r>
              <a:rPr lang="en-US" sz="2800" i="1" dirty="0" smtClean="0"/>
              <a:t>a</a:t>
            </a:r>
            <a:r>
              <a:rPr lang="en-US" sz="2800" dirty="0" smtClean="0"/>
              <a:t> is not always true. </a:t>
            </a:r>
          </a:p>
          <a:p>
            <a:endParaRPr lang="en-US" sz="2800" dirty="0" smtClean="0"/>
          </a:p>
          <a:p>
            <a:r>
              <a:rPr lang="en-US" sz="2800" dirty="0" smtClean="0"/>
              <a:t>Give a counterexample to show that </a:t>
            </a:r>
            <a:br>
              <a:rPr lang="en-US" sz="2800" dirty="0" smtClean="0"/>
            </a:br>
            <a:r>
              <a:rPr lang="en-US" sz="2800" dirty="0" smtClean="0"/>
              <a:t>(</a:t>
            </a:r>
            <a:r>
              <a:rPr lang="en-US" sz="2800" i="1" dirty="0" smtClean="0"/>
              <a:t>x</a:t>
            </a:r>
            <a:r>
              <a:rPr lang="en-US" sz="2800" dirty="0" smtClean="0"/>
              <a:t> + </a:t>
            </a:r>
            <a:r>
              <a:rPr lang="en-US" sz="2800" i="1" dirty="0" smtClean="0"/>
              <a:t>y</a:t>
            </a:r>
            <a:r>
              <a:rPr lang="en-US" sz="2800" dirty="0" smtClean="0"/>
              <a:t>)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 </a:t>
            </a:r>
            <a:r>
              <a:rPr lang="en-US" sz="2800" i="1" dirty="0" smtClean="0"/>
              <a:t>x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+ </a:t>
            </a:r>
            <a:r>
              <a:rPr lang="en-US" sz="2800" i="1" dirty="0" smtClean="0"/>
              <a:t>y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is false.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(Prentice Hall Algebra I, 2004)</a:t>
            </a:r>
          </a:p>
          <a:p>
            <a:endParaRPr lang="en-US" sz="2000" dirty="0" smtClean="0"/>
          </a:p>
          <a:p>
            <a:r>
              <a:rPr lang="en-US" sz="2800" b="1" dirty="0" smtClean="0">
                <a:solidFill>
                  <a:srgbClr val="0070C0"/>
                </a:solidFill>
              </a:rPr>
              <a:t>Notice that the directions tell students how to start.</a:t>
            </a:r>
          </a:p>
          <a:p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Finding a Counterexample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3000" dirty="0" smtClean="0"/>
              <a:t>As students make a generalization, they may come to realize that a proof requires showing the statement is true in </a:t>
            </a:r>
            <a:r>
              <a:rPr lang="en-US" sz="3000" i="1" dirty="0" smtClean="0"/>
              <a:t>all</a:t>
            </a:r>
            <a:r>
              <a:rPr lang="en-US" sz="3000" dirty="0" smtClean="0"/>
              <a:t> cases.</a:t>
            </a:r>
          </a:p>
          <a:p>
            <a:pPr>
              <a:lnSpc>
                <a:spcPct val="120000"/>
              </a:lnSpc>
            </a:pPr>
            <a:endParaRPr lang="en-US" sz="3000" dirty="0" smtClean="0"/>
          </a:p>
          <a:p>
            <a:r>
              <a:rPr lang="en-US" sz="3200" dirty="0" smtClean="0"/>
              <a:t>Notice that r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/r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= 1, where </a:t>
            </a:r>
            <a:r>
              <a:rPr lang="en-US" sz="3200" i="1" dirty="0" smtClean="0"/>
              <a:t>r</a:t>
            </a:r>
            <a:r>
              <a:rPr lang="en-US" sz="3200" dirty="0" smtClean="0"/>
              <a:t> is not 0. Does this suggest a definition of a zero exponent? Explain.  </a:t>
            </a:r>
            <a:br>
              <a:rPr lang="en-US" sz="3200" dirty="0" smtClean="0"/>
            </a:br>
            <a:r>
              <a:rPr lang="en-US" sz="2000" dirty="0" smtClean="0"/>
              <a:t>(Holt Algebra I, 2004)</a:t>
            </a:r>
          </a:p>
          <a:p>
            <a:pPr>
              <a:lnSpc>
                <a:spcPct val="120000"/>
              </a:lnSpc>
            </a:pPr>
            <a:endParaRPr lang="en-US" sz="3000" dirty="0" smtClean="0"/>
          </a:p>
          <a:p>
            <a:pPr>
              <a:lnSpc>
                <a:spcPct val="170000"/>
              </a:lnSpc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Make a Conjecture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quadratic formula provides </a:t>
            </a:r>
            <a:br>
              <a:rPr lang="en-US" sz="2800" dirty="0" smtClean="0"/>
            </a:br>
            <a:r>
              <a:rPr lang="en-US" sz="2800" dirty="0" smtClean="0"/>
              <a:t>solutions to </a:t>
            </a:r>
            <a:r>
              <a:rPr lang="en-US" sz="2800" i="1" dirty="0" smtClean="0"/>
              <a:t>ax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+ </a:t>
            </a:r>
            <a:r>
              <a:rPr lang="en-US" sz="2800" i="1" dirty="0" err="1" smtClean="0"/>
              <a:t>bx</a:t>
            </a:r>
            <a:r>
              <a:rPr lang="en-US" sz="2800" dirty="0" smtClean="0"/>
              <a:t> + </a:t>
            </a:r>
            <a:r>
              <a:rPr lang="en-US" sz="2800" i="1" dirty="0" smtClean="0"/>
              <a:t>c</a:t>
            </a:r>
            <a:r>
              <a:rPr lang="en-US" sz="2800" dirty="0" smtClean="0"/>
              <a:t> = 0. Make up </a:t>
            </a:r>
            <a:br>
              <a:rPr lang="en-US" sz="2800" dirty="0" smtClean="0"/>
            </a:br>
            <a:r>
              <a:rPr lang="en-US" sz="2800" dirty="0" smtClean="0"/>
              <a:t>some rules involving </a:t>
            </a:r>
            <a:r>
              <a:rPr lang="en-US" sz="2800" i="1" dirty="0" smtClean="0"/>
              <a:t>a</a:t>
            </a:r>
            <a:r>
              <a:rPr lang="en-US" sz="2800" dirty="0" smtClean="0"/>
              <a:t>, </a:t>
            </a:r>
            <a:r>
              <a:rPr lang="en-US" sz="2800" i="1" dirty="0" smtClean="0"/>
              <a:t>b</a:t>
            </a:r>
            <a:r>
              <a:rPr lang="en-US" sz="2800" dirty="0" smtClean="0"/>
              <a:t>, and </a:t>
            </a:r>
            <a:r>
              <a:rPr lang="en-US" sz="2800" i="1" dirty="0" smtClean="0"/>
              <a:t>c</a:t>
            </a:r>
            <a:r>
              <a:rPr lang="en-US" sz="2800" dirty="0" smtClean="0"/>
              <a:t> that</a:t>
            </a:r>
            <a:br>
              <a:rPr lang="en-US" sz="2800" dirty="0" smtClean="0"/>
            </a:br>
            <a:r>
              <a:rPr lang="en-US" sz="2800" dirty="0" smtClean="0"/>
              <a:t>determine the solutions are non-real.</a:t>
            </a:r>
            <a:br>
              <a:rPr lang="en-US" sz="2800" dirty="0" smtClean="0"/>
            </a:br>
            <a:r>
              <a:rPr lang="en-US" sz="1600" dirty="0" smtClean="0"/>
              <a:t>(Key Advanced Algebra, 2004)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Make a Conjecture</a:t>
            </a:r>
            <a:endParaRPr lang="en-US" sz="3600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34000" y="3276600"/>
          <a:ext cx="2895600" cy="1524000"/>
        </p:xfrm>
        <a:graphic>
          <a:graphicData uri="http://schemas.openxmlformats.org/presentationml/2006/ole">
            <p:oleObj spid="_x0000_s6147" name="Equation" r:id="rId4" imgW="2895480" imgH="15238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Consider the equation </a:t>
            </a:r>
            <a:r>
              <a:rPr lang="en-US" sz="2800" i="1" dirty="0" smtClean="0"/>
              <a:t>y</a:t>
            </a:r>
            <a:r>
              <a:rPr lang="en-US" sz="2800" dirty="0" smtClean="0"/>
              <a:t> = 3</a:t>
            </a:r>
            <a:r>
              <a:rPr lang="en-US" sz="2800" i="1" baseline="30000" dirty="0" smtClean="0"/>
              <a:t>x</a:t>
            </a:r>
            <a:r>
              <a:rPr lang="en-US" sz="2800" dirty="0" smtClean="0"/>
              <a:t>. Write a conjecture about the relationship between the value of the base and the value of the power if the exponent is greater than or less than 1.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2000" dirty="0" smtClean="0"/>
              <a:t>(Glencoe Advanced Math: </a:t>
            </a:r>
            <a:r>
              <a:rPr lang="en-US" sz="2000" dirty="0" err="1" smtClean="0"/>
              <a:t>Precalculus</a:t>
            </a:r>
            <a:r>
              <a:rPr lang="en-US" sz="2000" dirty="0" smtClean="0"/>
              <a:t>, 2004)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Make a Conjecture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Students do not necessarily know if the conjecture is true or false, so they have to bring other reasoning skills to bear.</a:t>
            </a:r>
          </a:p>
          <a:p>
            <a:pPr lvl="1"/>
            <a:r>
              <a:rPr lang="en-US" dirty="0" smtClean="0"/>
              <a:t>This is more aligned with the way that mathematicians work.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Determine whether the pair of monomials (5</a:t>
            </a:r>
            <a:r>
              <a:rPr lang="en-US" i="1" dirty="0" smtClean="0"/>
              <a:t>m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n-US" dirty="0" smtClean="0"/>
              <a:t> and 5</a:t>
            </a:r>
            <a:r>
              <a:rPr lang="en-US" i="1" dirty="0" smtClean="0"/>
              <a:t>m</a:t>
            </a:r>
            <a:r>
              <a:rPr lang="en-US" baseline="30000" dirty="0" smtClean="0"/>
              <a:t>2 </a:t>
            </a:r>
            <a:r>
              <a:rPr lang="en-US" dirty="0" smtClean="0"/>
              <a:t>is equivalent. Explain.</a:t>
            </a:r>
            <a:br>
              <a:rPr lang="en-US" dirty="0" smtClean="0"/>
            </a:br>
            <a:r>
              <a:rPr lang="en-US" sz="2000" dirty="0" smtClean="0"/>
              <a:t>(Glencoe Algebra I, 2004)</a:t>
            </a:r>
          </a:p>
          <a:p>
            <a:pPr lvl="1"/>
            <a:r>
              <a:rPr lang="en-US" sz="2000" dirty="0" smtClean="0"/>
              <a:t>There might be several ways that students could explore this conjecture – try some numbers, graph the two expressions, use an algebraic proof. </a:t>
            </a:r>
          </a:p>
          <a:p>
            <a:pPr lvl="1"/>
            <a:r>
              <a:rPr lang="en-US" sz="2000" dirty="0" smtClean="0"/>
              <a:t>Students with different learning styles have different ways to engage with the problem.</a:t>
            </a:r>
          </a:p>
          <a:p>
            <a:pPr lvl="1"/>
            <a:endParaRPr lang="en-US" sz="16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Investigate a Conjecture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If you use a calculator to graph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and </a:t>
            </a:r>
            <a:br>
              <a:rPr lang="en-US" dirty="0" smtClean="0"/>
            </a:b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x</a:t>
            </a:r>
            <a:r>
              <a:rPr lang="en-US" baseline="30000" dirty="0" smtClean="0"/>
              <a:t>4</a:t>
            </a:r>
            <a:r>
              <a:rPr lang="en-US" dirty="0" smtClean="0"/>
              <a:t> it may look as if 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baseline="30000" dirty="0" smtClean="0"/>
              <a:t>4</a:t>
            </a:r>
            <a:r>
              <a:rPr lang="en-US" dirty="0" smtClean="0"/>
              <a:t> for all values of </a:t>
            </a:r>
            <a:r>
              <a:rPr lang="en-US" i="1" dirty="0" smtClean="0"/>
              <a:t>x</a:t>
            </a:r>
            <a:r>
              <a:rPr lang="en-US" dirty="0" smtClean="0"/>
              <a:t>. Use the zoom feature on a graphing calculator and inspection of tables for each relation to test that conjecture. </a:t>
            </a:r>
            <a:br>
              <a:rPr lang="en-US" dirty="0" smtClean="0"/>
            </a:br>
            <a:r>
              <a:rPr lang="en-US" sz="2000" dirty="0" smtClean="0"/>
              <a:t>(Core Plus Course 3, 1999)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Investigate a Conjecture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Deductive arguments might occur for specific cases as a precursor for more general cases, what we typically consider as a proof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Explain how you could verify that the Product-of-Powers Property is true for 2</a:t>
            </a:r>
            <a:r>
              <a:rPr lang="en-US" baseline="30000" dirty="0" smtClean="0"/>
              <a:t>3</a:t>
            </a:r>
            <a:r>
              <a:rPr lang="en-US" dirty="0" smtClean="0"/>
              <a:t> * 2</a:t>
            </a:r>
            <a:r>
              <a:rPr lang="en-US" baseline="30000" dirty="0" smtClean="0"/>
              <a:t>4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sz="2200" dirty="0" smtClean="0"/>
              <a:t>(Holt Algebra I, 2004)</a:t>
            </a:r>
            <a:endParaRPr lang="en-US" sz="2200" dirty="0" smtClean="0"/>
          </a:p>
          <a:p>
            <a:endParaRPr lang="en-US" dirty="0" smtClean="0"/>
          </a:p>
          <a:p>
            <a:r>
              <a:rPr lang="en-US" dirty="0" smtClean="0"/>
              <a:t>Write a convincing argument to show why </a:t>
            </a:r>
            <a:br>
              <a:rPr lang="en-US" dirty="0" smtClean="0"/>
            </a:br>
            <a:r>
              <a:rPr lang="en-US" dirty="0" smtClean="0"/>
              <a:t>3</a:t>
            </a:r>
            <a:r>
              <a:rPr lang="en-US" baseline="30000" dirty="0" smtClean="0"/>
              <a:t>0</a:t>
            </a:r>
            <a:r>
              <a:rPr lang="en-US" dirty="0" smtClean="0"/>
              <a:t> = 1 using the following pattern.</a:t>
            </a:r>
            <a:br>
              <a:rPr lang="en-US" dirty="0" smtClean="0"/>
            </a:br>
            <a:r>
              <a:rPr lang="en-US" dirty="0" smtClean="0"/>
              <a:t>3</a:t>
            </a:r>
            <a:r>
              <a:rPr lang="en-US" baseline="30000" dirty="0" smtClean="0"/>
              <a:t>5</a:t>
            </a:r>
            <a:r>
              <a:rPr lang="en-US" dirty="0" smtClean="0"/>
              <a:t> = 243, 3</a:t>
            </a:r>
            <a:r>
              <a:rPr lang="en-US" baseline="30000" dirty="0" smtClean="0"/>
              <a:t>4</a:t>
            </a:r>
            <a:r>
              <a:rPr lang="en-US" dirty="0" smtClean="0"/>
              <a:t> = 81, 3</a:t>
            </a:r>
            <a:r>
              <a:rPr lang="en-US" baseline="30000" dirty="0" smtClean="0"/>
              <a:t>3</a:t>
            </a:r>
            <a:r>
              <a:rPr lang="en-US" dirty="0" smtClean="0"/>
              <a:t> = 27, 3</a:t>
            </a:r>
            <a:r>
              <a:rPr lang="en-US" baseline="30000" dirty="0" smtClean="0"/>
              <a:t>2</a:t>
            </a:r>
            <a:r>
              <a:rPr lang="en-US" dirty="0" smtClean="0"/>
              <a:t> = 9, …  </a:t>
            </a:r>
            <a:br>
              <a:rPr lang="en-US" dirty="0" smtClean="0"/>
            </a:br>
            <a:r>
              <a:rPr lang="en-US" sz="2000" dirty="0" smtClean="0"/>
              <a:t>(Glencoe Algebra I, 2004)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Develop an Argument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statements support the reasoning behind the definition of </a:t>
            </a:r>
            <a:r>
              <a:rPr lang="en-US" i="1" dirty="0" smtClean="0"/>
              <a:t>a</a:t>
            </a:r>
            <a:r>
              <a:rPr lang="en-US" baseline="30000" dirty="0" smtClean="0"/>
              <a:t>0</a:t>
            </a:r>
            <a:r>
              <a:rPr lang="en-US" dirty="0" smtClean="0"/>
              <a:t> for all positive values of </a:t>
            </a:r>
            <a:r>
              <a:rPr lang="en-US" i="1" dirty="0" smtClean="0"/>
              <a:t>a</a:t>
            </a:r>
            <a:r>
              <a:rPr lang="en-US" dirty="0" smtClean="0"/>
              <a:t>. For each step shown, supply a general property of number operations to support that step.</a:t>
            </a:r>
          </a:p>
          <a:p>
            <a:r>
              <a:rPr lang="en-US" dirty="0" smtClean="0"/>
              <a:t>          1=</a:t>
            </a:r>
            <a:r>
              <a:rPr lang="en-US" i="1" dirty="0" smtClean="0"/>
              <a:t>a</a:t>
            </a:r>
            <a:r>
              <a:rPr lang="en-US" baseline="30000" dirty="0" smtClean="0"/>
              <a:t>x-x</a:t>
            </a:r>
            <a:endParaRPr lang="en-US" dirty="0" smtClean="0"/>
          </a:p>
          <a:p>
            <a:r>
              <a:rPr lang="en-US" dirty="0" smtClean="0"/>
              <a:t>            =</a:t>
            </a:r>
            <a:r>
              <a:rPr lang="en-US" i="1" dirty="0" smtClean="0"/>
              <a:t> a</a:t>
            </a:r>
            <a:r>
              <a:rPr lang="en-US" baseline="30000" dirty="0" smtClean="0"/>
              <a:t>0</a:t>
            </a:r>
            <a:endParaRPr lang="en-US" dirty="0" smtClean="0"/>
          </a:p>
          <a:p>
            <a:r>
              <a:rPr lang="en-US" dirty="0" smtClean="0"/>
              <a:t>So,    1 = </a:t>
            </a:r>
            <a:r>
              <a:rPr lang="en-US" i="1" dirty="0" smtClean="0"/>
              <a:t>a</a:t>
            </a:r>
            <a:r>
              <a:rPr lang="en-US" baseline="30000" dirty="0" smtClean="0"/>
              <a:t>0</a:t>
            </a:r>
            <a:endParaRPr lang="en-US" dirty="0" smtClean="0"/>
          </a:p>
          <a:p>
            <a:r>
              <a:rPr lang="en-US" sz="2000" dirty="0" smtClean="0"/>
              <a:t>(Core Plus Course 2, 1998)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Develop an Argument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one chemistry test, Amelia scored 97 when the class mean was 85 with a standard deviation of 4.8. On a second chemistry test, Amelia scored 82 when the class mean was 75 with a standard deviation of 2.7. On which test did Amelia score better in relation to the rest of the class? Explain your reasoning.  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Develop an Argument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“Reasoning mathematically is a habit of mind, and like all habits, it must be developed through consistent use in many contexts.” </a:t>
            </a:r>
            <a:br>
              <a:rPr lang="en-US" sz="2800" dirty="0" smtClean="0"/>
            </a:br>
            <a:r>
              <a:rPr lang="en-US" sz="2000" dirty="0" smtClean="0"/>
              <a:t>(</a:t>
            </a:r>
            <a:r>
              <a:rPr lang="en-US" sz="2000" i="1" dirty="0" smtClean="0"/>
              <a:t>Principles and Standards for School Mathematics</a:t>
            </a:r>
            <a:r>
              <a:rPr lang="en-US" sz="2000" dirty="0" smtClean="0"/>
              <a:t>, p. 56)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Reasoning </a:t>
            </a:r>
            <a:r>
              <a:rPr lang="en-US" sz="3600" dirty="0" smtClean="0"/>
              <a:t>is </a:t>
            </a:r>
            <a:r>
              <a:rPr lang="en-US" sz="3600" dirty="0" smtClean="0"/>
              <a:t>a critical process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Evaluating an argument is at a different level than writing one’s own argument. A teacher or peer may have used a different approach, and students need to be able to determine if these arguments are valid or not.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Evaluate an Argument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 algebra class has this problem on a quiz:</a:t>
            </a:r>
            <a:br>
              <a:rPr lang="en-US" sz="2800" dirty="0" smtClean="0"/>
            </a:br>
            <a:r>
              <a:rPr lang="en-US" sz="2800" dirty="0" smtClean="0"/>
              <a:t>Find the value of 2</a:t>
            </a:r>
            <a:r>
              <a:rPr lang="en-US" sz="2800" i="1" dirty="0" smtClean="0"/>
              <a:t>x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when </a:t>
            </a:r>
            <a:r>
              <a:rPr lang="en-US" sz="2800" i="1" dirty="0" smtClean="0"/>
              <a:t>x</a:t>
            </a:r>
            <a:r>
              <a:rPr lang="en-US" sz="2800" dirty="0" smtClean="0"/>
              <a:t> = 3. Two students reasoned differently.</a:t>
            </a:r>
          </a:p>
          <a:p>
            <a:r>
              <a:rPr lang="en-US" sz="2800" dirty="0" smtClean="0"/>
              <a:t>Student 1: Two times three is six. Six squares is thirty-six.</a:t>
            </a:r>
          </a:p>
          <a:p>
            <a:r>
              <a:rPr lang="en-US" sz="2800" dirty="0" smtClean="0"/>
              <a:t>Student 2: Three squared is nine. Two times nine is eighteen.</a:t>
            </a:r>
          </a:p>
          <a:p>
            <a:r>
              <a:rPr lang="en-US" sz="2800" dirty="0" smtClean="0"/>
              <a:t>Who was correct and why?</a:t>
            </a:r>
          </a:p>
          <a:p>
            <a:pPr>
              <a:buNone/>
            </a:pPr>
            <a:r>
              <a:rPr lang="en-US" sz="2000" dirty="0" smtClean="0"/>
              <a:t>     (Key Discovering Algebra, 2007)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Evaluate an Argument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are told there is a mistake and they have to find it. This type of task is similar to evaluating an argument, except that students know there is an error.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Correct a Mistake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7187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Find the error. Nathan and </a:t>
            </a:r>
            <a:r>
              <a:rPr lang="en-US" sz="2800" dirty="0" err="1" smtClean="0"/>
              <a:t>Poloma</a:t>
            </a:r>
            <a:r>
              <a:rPr lang="en-US" sz="2800" dirty="0" smtClean="0"/>
              <a:t> are simplifying (5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)(5</a:t>
            </a:r>
            <a:r>
              <a:rPr lang="en-US" sz="2800" baseline="30000" dirty="0" smtClean="0"/>
              <a:t>9</a:t>
            </a:r>
            <a:r>
              <a:rPr lang="en-US" sz="2800" dirty="0" smtClean="0"/>
              <a:t>). </a:t>
            </a:r>
            <a:br>
              <a:rPr lang="en-US" sz="2800" dirty="0" smtClean="0"/>
            </a:br>
            <a:r>
              <a:rPr lang="en-US" sz="2800" dirty="0" smtClean="0"/>
              <a:t>Nathan                             </a:t>
            </a:r>
            <a:r>
              <a:rPr lang="en-US" sz="2800" dirty="0" err="1" smtClean="0"/>
              <a:t>Poloma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(5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)(5</a:t>
            </a:r>
            <a:r>
              <a:rPr lang="en-US" sz="2800" baseline="30000" dirty="0" smtClean="0"/>
              <a:t>9</a:t>
            </a:r>
            <a:r>
              <a:rPr lang="en-US" sz="2800" dirty="0" smtClean="0"/>
              <a:t>) = (5 * 5)</a:t>
            </a:r>
            <a:r>
              <a:rPr lang="en-US" sz="2800" baseline="30000" dirty="0" smtClean="0"/>
              <a:t>2+9</a:t>
            </a:r>
            <a:r>
              <a:rPr lang="en-US" sz="2800" dirty="0" smtClean="0"/>
              <a:t>      (5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)(5</a:t>
            </a:r>
            <a:r>
              <a:rPr lang="en-US" sz="2800" baseline="30000" dirty="0" smtClean="0"/>
              <a:t>9</a:t>
            </a:r>
            <a:r>
              <a:rPr lang="en-US" sz="2800" dirty="0" smtClean="0"/>
              <a:t>) = 5</a:t>
            </a:r>
            <a:r>
              <a:rPr lang="en-US" sz="2800" baseline="30000" dirty="0" smtClean="0"/>
              <a:t>2+9</a:t>
            </a:r>
            <a:r>
              <a:rPr lang="en-US" sz="2800" dirty="0" smtClean="0"/>
              <a:t>         </a:t>
            </a:r>
          </a:p>
          <a:p>
            <a:pPr>
              <a:buNone/>
            </a:pPr>
            <a:r>
              <a:rPr lang="en-US" sz="2800" dirty="0" smtClean="0"/>
              <a:t>              =25</a:t>
            </a:r>
            <a:r>
              <a:rPr lang="en-US" sz="2800" baseline="30000" dirty="0" smtClean="0"/>
              <a:t>11</a:t>
            </a:r>
            <a:r>
              <a:rPr lang="en-US" sz="2800" dirty="0" smtClean="0"/>
              <a:t>                          =5</a:t>
            </a:r>
            <a:r>
              <a:rPr lang="en-US" sz="2800" baseline="30000" dirty="0" smtClean="0"/>
              <a:t>11</a:t>
            </a:r>
            <a:r>
              <a:rPr lang="en-US" sz="2800" dirty="0" smtClean="0"/>
              <a:t>                                                                         </a:t>
            </a:r>
          </a:p>
          <a:p>
            <a:pPr>
              <a:buNone/>
            </a:pPr>
            <a:r>
              <a:rPr lang="en-US" sz="2800" dirty="0" smtClean="0"/>
              <a:t>  Who is correct? Explain your reasoning.  </a:t>
            </a:r>
            <a:br>
              <a:rPr lang="en-US" sz="2800" dirty="0" smtClean="0"/>
            </a:br>
            <a:r>
              <a:rPr lang="en-US" sz="2000" dirty="0" smtClean="0"/>
              <a:t>(Glencoe Algebra I, 2004)</a:t>
            </a:r>
          </a:p>
          <a:p>
            <a:endParaRPr lang="en-US" dirty="0" smtClean="0"/>
          </a:p>
          <a:p>
            <a:pPr marL="0">
              <a:spcBef>
                <a:spcPts val="0"/>
              </a:spcBef>
            </a:pPr>
            <a:r>
              <a:rPr lang="en-US" sz="2800" dirty="0" smtClean="0">
                <a:latin typeface="Times New Roman"/>
                <a:ea typeface="Times New Roman"/>
              </a:rPr>
              <a:t> Find the error.    </a:t>
            </a:r>
            <a:r>
              <a:rPr lang="en-US" sz="2800" i="1" dirty="0" smtClean="0">
                <a:latin typeface="Times New Roman"/>
                <a:ea typeface="Times New Roman"/>
              </a:rPr>
              <a:t>x</a:t>
            </a:r>
            <a:r>
              <a:rPr lang="en-US" sz="2800" baseline="30000" dirty="0" smtClean="0">
                <a:latin typeface="Times New Roman"/>
                <a:ea typeface="Times New Roman"/>
              </a:rPr>
              <a:t>2</a:t>
            </a:r>
            <a:r>
              <a:rPr lang="en-US" sz="2800" dirty="0" smtClean="0">
                <a:latin typeface="Times New Roman"/>
                <a:ea typeface="Times New Roman"/>
              </a:rPr>
              <a:t> + 2</a:t>
            </a:r>
            <a:r>
              <a:rPr lang="en-US" sz="2800" i="1" dirty="0" smtClean="0">
                <a:latin typeface="Times New Roman"/>
                <a:ea typeface="Times New Roman"/>
              </a:rPr>
              <a:t>x</a:t>
            </a:r>
            <a:r>
              <a:rPr lang="en-US" sz="2800" dirty="0" smtClean="0">
                <a:latin typeface="Times New Roman"/>
                <a:ea typeface="Times New Roman"/>
              </a:rPr>
              <a:t> = 15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dirty="0" smtClean="0">
                <a:latin typeface="Times New Roman"/>
                <a:ea typeface="Times New Roman"/>
              </a:rPr>
              <a:t>                              </a:t>
            </a:r>
            <a:r>
              <a:rPr lang="en-US" sz="2800" i="1" dirty="0" smtClean="0">
                <a:latin typeface="Times New Roman"/>
                <a:ea typeface="Times New Roman"/>
              </a:rPr>
              <a:t>x</a:t>
            </a:r>
            <a:r>
              <a:rPr lang="en-US" sz="2800" dirty="0" smtClean="0">
                <a:latin typeface="Times New Roman"/>
                <a:ea typeface="Times New Roman"/>
              </a:rPr>
              <a:t>(</a:t>
            </a:r>
            <a:r>
              <a:rPr lang="en-US" sz="2800" i="1" dirty="0" smtClean="0">
                <a:latin typeface="Times New Roman"/>
                <a:ea typeface="Times New Roman"/>
              </a:rPr>
              <a:t>x</a:t>
            </a:r>
            <a:r>
              <a:rPr lang="en-US" sz="2800" dirty="0" smtClean="0">
                <a:latin typeface="Times New Roman"/>
                <a:ea typeface="Times New Roman"/>
              </a:rPr>
              <a:t> + 2) = 15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dirty="0" smtClean="0">
                <a:latin typeface="Times New Roman"/>
                <a:ea typeface="Times New Roman"/>
              </a:rPr>
              <a:t>                              </a:t>
            </a:r>
            <a:r>
              <a:rPr lang="en-US" sz="2800" i="1" dirty="0" smtClean="0">
                <a:latin typeface="Times New Roman"/>
                <a:ea typeface="Times New Roman"/>
              </a:rPr>
              <a:t>x</a:t>
            </a:r>
            <a:r>
              <a:rPr lang="en-US" sz="2800" dirty="0" smtClean="0">
                <a:latin typeface="Times New Roman"/>
                <a:ea typeface="Times New Roman"/>
              </a:rPr>
              <a:t> = 15 or </a:t>
            </a:r>
            <a:r>
              <a:rPr lang="en-US" sz="2800" i="1" dirty="0" smtClean="0">
                <a:latin typeface="Times New Roman"/>
                <a:ea typeface="Times New Roman"/>
              </a:rPr>
              <a:t>x</a:t>
            </a:r>
            <a:r>
              <a:rPr lang="en-US" sz="2800" dirty="0" smtClean="0">
                <a:latin typeface="Times New Roman"/>
                <a:ea typeface="Times New Roman"/>
              </a:rPr>
              <a:t> + 2 = 15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dirty="0" smtClean="0">
                <a:latin typeface="Times New Roman"/>
                <a:ea typeface="Times New Roman"/>
              </a:rPr>
              <a:t>                            </a:t>
            </a:r>
            <a:r>
              <a:rPr lang="en-US" sz="2800" i="1" dirty="0" smtClean="0">
                <a:latin typeface="Times New Roman"/>
                <a:ea typeface="Times New Roman"/>
              </a:rPr>
              <a:t> x </a:t>
            </a:r>
            <a:r>
              <a:rPr lang="en-US" sz="2800" dirty="0" smtClean="0">
                <a:latin typeface="Times New Roman"/>
                <a:ea typeface="Times New Roman"/>
              </a:rPr>
              <a:t>= 15 or </a:t>
            </a:r>
            <a:r>
              <a:rPr lang="en-US" sz="2800" i="1" dirty="0" smtClean="0">
                <a:latin typeface="Times New Roman"/>
                <a:ea typeface="Times New Roman"/>
              </a:rPr>
              <a:t>x</a:t>
            </a:r>
            <a:r>
              <a:rPr lang="en-US" sz="2800" dirty="0" smtClean="0">
                <a:latin typeface="Times New Roman"/>
                <a:ea typeface="Times New Roman"/>
              </a:rPr>
              <a:t> = 13</a:t>
            </a:r>
          </a:p>
          <a:p>
            <a:pPr marL="0">
              <a:spcBef>
                <a:spcPts val="0"/>
              </a:spcBef>
            </a:pPr>
            <a:r>
              <a:rPr lang="en-US" sz="2200" dirty="0" smtClean="0">
                <a:latin typeface="Times New Roman"/>
                <a:ea typeface="Times New Roman"/>
              </a:rPr>
              <a:t>             (Glencoe Algebra II, 2004)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Correct a Mistake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following statements appear to prove that 2 is equal to 1</a:t>
            </a:r>
            <a:r>
              <a:rPr lang="en-US" dirty="0" smtClean="0"/>
              <a:t>. Find </a:t>
            </a:r>
            <a:r>
              <a:rPr lang="en-US" dirty="0" smtClean="0"/>
              <a:t>the flaw in this "proof." </a:t>
            </a:r>
          </a:p>
          <a:p>
            <a:r>
              <a:rPr lang="en-US" dirty="0" smtClean="0"/>
              <a:t>Suppose a and b are real numbers such that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= b, </a:t>
            </a:r>
            <a:r>
              <a:rPr lang="en-US" i="1" dirty="0" smtClean="0"/>
              <a:t>a</a:t>
            </a:r>
            <a:r>
              <a:rPr lang="en-US" dirty="0" smtClean="0"/>
              <a:t> ≠ 0, </a:t>
            </a:r>
            <a:r>
              <a:rPr lang="en-US" i="1" dirty="0" smtClean="0"/>
              <a:t>b</a:t>
            </a:r>
            <a:r>
              <a:rPr lang="en-US" dirty="0" smtClean="0"/>
              <a:t> ≠ 0.</a:t>
            </a:r>
          </a:p>
          <a:p>
            <a:pPr lvl="0"/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</a:p>
          <a:p>
            <a:pPr lvl="0"/>
            <a:r>
              <a:rPr lang="en-US" i="1" dirty="0" smtClean="0"/>
              <a:t>a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i="1" dirty="0" err="1" smtClean="0"/>
              <a:t>ab</a:t>
            </a:r>
            <a:endParaRPr lang="en-US" i="1" dirty="0" smtClean="0"/>
          </a:p>
          <a:p>
            <a:pPr lvl="0"/>
            <a:r>
              <a:rPr lang="en-US" i="1" dirty="0" smtClean="0"/>
              <a:t>a</a:t>
            </a:r>
            <a:r>
              <a:rPr lang="en-US" baseline="30000" dirty="0" smtClean="0"/>
              <a:t>2 </a:t>
            </a:r>
            <a:r>
              <a:rPr lang="en-US" dirty="0" smtClean="0"/>
              <a:t>- </a:t>
            </a:r>
            <a:r>
              <a:rPr lang="en-US" i="1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i="1" dirty="0" err="1" smtClean="0"/>
              <a:t>ab</a:t>
            </a:r>
            <a:r>
              <a:rPr lang="en-US" dirty="0" smtClean="0"/>
              <a:t> - </a:t>
            </a:r>
            <a:r>
              <a:rPr lang="en-US" i="1" dirty="0" smtClean="0"/>
              <a:t>b</a:t>
            </a:r>
            <a:r>
              <a:rPr lang="en-US" baseline="30000" dirty="0" smtClean="0"/>
              <a:t>2</a:t>
            </a:r>
            <a:endParaRPr lang="en-US" dirty="0" smtClean="0"/>
          </a:p>
          <a:p>
            <a:pPr lvl="0"/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 – </a:t>
            </a:r>
            <a:r>
              <a:rPr lang="en-US" i="1" dirty="0" smtClean="0"/>
              <a:t>b</a:t>
            </a:r>
            <a:r>
              <a:rPr lang="en-US" dirty="0" smtClean="0"/>
              <a:t>)(</a:t>
            </a:r>
            <a:r>
              <a:rPr lang="en-US" i="1" dirty="0" smtClean="0"/>
              <a:t>a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) = </a:t>
            </a:r>
            <a:r>
              <a:rPr lang="en-US" i="1" dirty="0" smtClean="0"/>
              <a:t>b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 – </a:t>
            </a:r>
            <a:r>
              <a:rPr lang="en-US" i="1" dirty="0" smtClean="0"/>
              <a:t>b</a:t>
            </a:r>
            <a:r>
              <a:rPr lang="en-US" dirty="0" smtClean="0"/>
              <a:t>)</a:t>
            </a:r>
          </a:p>
          <a:p>
            <a:pPr lvl="0"/>
            <a:r>
              <a:rPr lang="en-US" i="1" dirty="0" smtClean="0"/>
              <a:t>a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</a:p>
          <a:p>
            <a:pPr lvl="0"/>
            <a:r>
              <a:rPr lang="en-US" i="1" dirty="0" smtClean="0"/>
              <a:t>a</a:t>
            </a:r>
            <a:r>
              <a:rPr lang="en-US" dirty="0" smtClean="0"/>
              <a:t> +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</a:p>
          <a:p>
            <a:pPr lvl="0"/>
            <a:r>
              <a:rPr lang="en-US" dirty="0" smtClean="0"/>
              <a:t>2</a:t>
            </a:r>
            <a:r>
              <a:rPr lang="en-US" i="1" dirty="0" smtClean="0"/>
              <a:t>a</a:t>
            </a:r>
            <a:r>
              <a:rPr lang="en-US" dirty="0" smtClean="0"/>
              <a:t> = 1</a:t>
            </a:r>
          </a:p>
          <a:p>
            <a:r>
              <a:rPr lang="en-US" dirty="0" smtClean="0"/>
              <a:t>2 = </a:t>
            </a:r>
            <a:r>
              <a:rPr lang="en-US" dirty="0" smtClean="0"/>
              <a:t>1</a:t>
            </a:r>
            <a:br>
              <a:rPr lang="en-US" dirty="0" smtClean="0"/>
            </a:br>
            <a:r>
              <a:rPr lang="en-US" sz="2200" dirty="0" smtClean="0"/>
              <a:t>(Glencoe Algebra I, 2004)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Correct a Mistake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Use vocabulary to signal that proof-related reasoning is needed</a:t>
            </a:r>
          </a:p>
          <a:p>
            <a:pPr lvl="1"/>
            <a:r>
              <a:rPr lang="en-US" sz="2400" dirty="0" smtClean="0"/>
              <a:t>Explain</a:t>
            </a:r>
          </a:p>
          <a:p>
            <a:pPr lvl="1"/>
            <a:r>
              <a:rPr lang="en-US" sz="2400" dirty="0" smtClean="0"/>
              <a:t>Explain why</a:t>
            </a:r>
          </a:p>
          <a:p>
            <a:pPr lvl="1"/>
            <a:r>
              <a:rPr lang="en-US" sz="2400" dirty="0" smtClean="0"/>
              <a:t>Why</a:t>
            </a:r>
          </a:p>
          <a:p>
            <a:pPr lvl="1"/>
            <a:r>
              <a:rPr lang="en-US" sz="2400" dirty="0" smtClean="0"/>
              <a:t>Show</a:t>
            </a:r>
          </a:p>
          <a:p>
            <a:pPr lvl="1"/>
            <a:r>
              <a:rPr lang="en-US" sz="2400" dirty="0" smtClean="0"/>
              <a:t>Show that</a:t>
            </a:r>
          </a:p>
          <a:p>
            <a:pPr lvl="1"/>
            <a:r>
              <a:rPr lang="en-US" sz="2400" dirty="0" smtClean="0"/>
              <a:t>Prove</a:t>
            </a:r>
          </a:p>
          <a:p>
            <a:pPr lvl="1"/>
            <a:endParaRPr lang="en-US" sz="2400" dirty="0" smtClean="0"/>
          </a:p>
          <a:p>
            <a:endParaRPr lang="en-US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General Ideas for Modifying Items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1481328"/>
            <a:ext cx="7543800" cy="4995672"/>
          </a:xfrm>
        </p:spPr>
        <p:txBody>
          <a:bodyPr>
            <a:normAutofit/>
          </a:bodyPr>
          <a:lstStyle/>
          <a:p>
            <a:r>
              <a:rPr lang="en-US" dirty="0" smtClean="0"/>
              <a:t>Highlight concepts that you know are potential difficulties for students</a:t>
            </a:r>
          </a:p>
          <a:p>
            <a:pPr lvl="1"/>
            <a:r>
              <a:rPr lang="en-US" dirty="0" smtClean="0"/>
              <a:t>Through finding counterexamples</a:t>
            </a:r>
          </a:p>
          <a:p>
            <a:pPr lvl="1"/>
            <a:r>
              <a:rPr lang="en-US" dirty="0" smtClean="0"/>
              <a:t>Through investigating conjectures</a:t>
            </a:r>
          </a:p>
          <a:p>
            <a:pPr lvl="1"/>
            <a:r>
              <a:rPr lang="en-US" dirty="0" smtClean="0"/>
              <a:t>Through identifying common errors</a:t>
            </a:r>
          </a:p>
          <a:p>
            <a:pPr lvl="1"/>
            <a:r>
              <a:rPr lang="en-US" dirty="0" smtClean="0"/>
              <a:t>Through creating an argument and having students evaluate it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Use examples of student work (anonymously) to generate tasks, particularly for evaluating arguments or correcting mistakes 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General Ideas for Modifying Items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Consider using language that does not give away the answer</a:t>
            </a:r>
          </a:p>
          <a:p>
            <a:pPr lvl="1"/>
            <a:r>
              <a:rPr lang="en-US" dirty="0" smtClean="0"/>
              <a:t>Prove or disprove</a:t>
            </a:r>
          </a:p>
          <a:p>
            <a:pPr lvl="1"/>
            <a:r>
              <a:rPr lang="en-US" dirty="0" smtClean="0"/>
              <a:t>True or false</a:t>
            </a:r>
          </a:p>
          <a:p>
            <a:pPr lvl="1"/>
            <a:r>
              <a:rPr lang="en-US" dirty="0" smtClean="0"/>
              <a:t>Is the student correct</a:t>
            </a:r>
            <a:r>
              <a:rPr lang="en-US" dirty="0" smtClean="0"/>
              <a:t>? Why or why not?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Replace 1 or 2 problems in each homework assignment with tasks in which students are expected to engage in reasoning</a:t>
            </a:r>
          </a:p>
          <a:p>
            <a:pPr lvl="1"/>
            <a:r>
              <a:rPr lang="en-US" dirty="0" smtClean="0"/>
              <a:t>Students need to be convinced that such tasks are not going away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General Ideas for Modifying Items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Example 1: Decimals</a:t>
            </a:r>
            <a:endParaRPr lang="en-US" sz="36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124200"/>
            <a:ext cx="3950566" cy="635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990600" y="1524000"/>
            <a:ext cx="7315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Name a decimal that estimates the value of point A.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66800" y="4419600"/>
            <a:ext cx="7162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Why did you give A that value?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Sample Responses</a:t>
            </a:r>
            <a:endParaRPr lang="en-US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951748"/>
            <a:ext cx="6629399" cy="5502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0" y="5334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(Chappell &amp; Thompson, 1999)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US" sz="2800" dirty="0" smtClean="0"/>
              <a:t>Recognize reasoning &amp; proof as fundamental aspects of mathematics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Make and investigate conjectures;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Develop and evaluate mathematical arguments and proofs;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Select and use various types of reasoning and methods of proof.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(</a:t>
            </a:r>
            <a:r>
              <a:rPr lang="en-US" sz="2200" i="1" dirty="0" smtClean="0"/>
              <a:t>Principles and Standards for School Mathematics</a:t>
            </a:r>
            <a:r>
              <a:rPr lang="en-US" sz="2200" dirty="0" smtClean="0"/>
              <a:t>, p. 56)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Reasoning </a:t>
            </a:r>
            <a:r>
              <a:rPr lang="en-US" sz="3600" dirty="0" smtClean="0"/>
              <a:t>is </a:t>
            </a:r>
            <a:r>
              <a:rPr lang="en-US" sz="3600" dirty="0" smtClean="0"/>
              <a:t>a critical process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.3 and .30 name the same amount?</a:t>
            </a:r>
          </a:p>
          <a:p>
            <a:endParaRPr lang="en-US" dirty="0" smtClean="0"/>
          </a:p>
          <a:p>
            <a:r>
              <a:rPr lang="en-US" dirty="0" smtClean="0"/>
              <a:t>Explain your answer.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Example 2: Decimals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Response 1</a:t>
            </a:r>
          </a:p>
          <a:p>
            <a:pPr lvl="1"/>
            <a:r>
              <a:rPr lang="en-US" sz="2400" dirty="0" smtClean="0"/>
              <a:t>No, because .3 is three and .30 means thirty so they can’t be the same amount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Response 2</a:t>
            </a:r>
          </a:p>
          <a:p>
            <a:pPr lvl="1"/>
            <a:r>
              <a:rPr lang="en-US" sz="2400" dirty="0" smtClean="0"/>
              <a:t>Yes, zeros put on a decimal like 0.3 or .30 don’t matter. Zeros put on a decimal like .03 do matter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Response 3</a:t>
            </a:r>
          </a:p>
          <a:p>
            <a:pPr lvl="1"/>
            <a:r>
              <a:rPr lang="en-US" sz="2400" dirty="0" smtClean="0"/>
              <a:t>Yes, .3 = .30 because saying .3 instead of .30 is just reducing it.   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Sample Responses</a:t>
            </a:r>
            <a:endParaRPr lang="en-US" sz="36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429000" y="5715000"/>
          <a:ext cx="1524000" cy="914400"/>
        </p:xfrm>
        <a:graphic>
          <a:graphicData uri="http://schemas.openxmlformats.org/presentationml/2006/ole">
            <p:oleObj spid="_x0000_s4099" name="Equation" r:id="rId3" imgW="596880" imgH="39348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29200" y="5943600"/>
            <a:ext cx="3505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first one is reduced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/>
          </a:bodyPr>
          <a:lstStyle/>
          <a:p>
            <a:r>
              <a:rPr lang="en-US" dirty="0" smtClean="0"/>
              <a:t>Typical problem:</a:t>
            </a:r>
          </a:p>
          <a:p>
            <a:pPr lvl="1"/>
            <a:r>
              <a:rPr lang="en-US" dirty="0" smtClean="0"/>
              <a:t>An item normally costs $250 but is on sale for 20% off. What is the sale price, before tax?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Possible revision to encourage reasoning:</a:t>
            </a:r>
          </a:p>
          <a:p>
            <a:pPr lvl="1"/>
            <a:r>
              <a:rPr lang="en-US" dirty="0" smtClean="0"/>
              <a:t>When an item is on sale at 20% off, you can always find the costs of the item (before tax) by multiplying its original price (non-sale) price by .80.</a:t>
            </a:r>
          </a:p>
          <a:p>
            <a:pPr lvl="3"/>
            <a:r>
              <a:rPr lang="en-US" dirty="0" smtClean="0"/>
              <a:t>True           False</a:t>
            </a:r>
          </a:p>
          <a:p>
            <a:pPr lvl="2"/>
            <a:r>
              <a:rPr lang="en-US" dirty="0" smtClean="0"/>
              <a:t>If you marked </a:t>
            </a:r>
            <a:r>
              <a:rPr lang="en-US" i="1" dirty="0" smtClean="0"/>
              <a:t>True</a:t>
            </a:r>
            <a:r>
              <a:rPr lang="en-US" dirty="0" smtClean="0"/>
              <a:t>, explain why this works. If you marked </a:t>
            </a:r>
            <a:r>
              <a:rPr lang="en-US" i="1" dirty="0" smtClean="0"/>
              <a:t>False</a:t>
            </a:r>
            <a:r>
              <a:rPr lang="en-US" dirty="0" smtClean="0"/>
              <a:t>, explain why the statement is false.</a:t>
            </a:r>
          </a:p>
          <a:p>
            <a:pPr lvl="3"/>
            <a:r>
              <a:rPr lang="en-US" sz="1800" dirty="0" smtClean="0"/>
              <a:t>(Thompson et al., 2005)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Example 3: Percents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Pick a specific price and show that both ways work.</a:t>
            </a:r>
          </a:p>
          <a:p>
            <a:endParaRPr lang="en-US" dirty="0" smtClean="0"/>
          </a:p>
          <a:p>
            <a:r>
              <a:rPr lang="en-US" dirty="0" smtClean="0"/>
              <a:t>Pick an arbitrary price, </a:t>
            </a:r>
            <a:r>
              <a:rPr lang="en-US" i="1" dirty="0" smtClean="0"/>
              <a:t>x</a:t>
            </a:r>
            <a:r>
              <a:rPr lang="en-US" dirty="0" smtClean="0"/>
              <a:t>, and use the distributive property to show that </a:t>
            </a:r>
            <a:br>
              <a:rPr lang="en-US" dirty="0" smtClean="0"/>
            </a:br>
            <a:r>
              <a:rPr lang="en-US" i="1" dirty="0" smtClean="0"/>
              <a:t>x</a:t>
            </a:r>
            <a:r>
              <a:rPr lang="en-US" dirty="0" smtClean="0"/>
              <a:t> – 0.2</a:t>
            </a:r>
            <a:r>
              <a:rPr lang="en-US" i="1" dirty="0" smtClean="0"/>
              <a:t>x</a:t>
            </a:r>
            <a:r>
              <a:rPr lang="en-US" dirty="0" smtClean="0"/>
              <a:t> = (1 - 0.2)</a:t>
            </a:r>
            <a:r>
              <a:rPr lang="en-US" i="1" dirty="0" smtClean="0"/>
              <a:t>x</a:t>
            </a:r>
            <a:r>
              <a:rPr lang="en-US" dirty="0" smtClean="0"/>
              <a:t> = 0.8</a:t>
            </a:r>
            <a:r>
              <a:rPr lang="en-US" i="1" dirty="0" smtClean="0"/>
              <a:t>x</a:t>
            </a:r>
          </a:p>
          <a:p>
            <a:endParaRPr lang="en-US" i="1" dirty="0" smtClean="0"/>
          </a:p>
          <a:p>
            <a:r>
              <a:rPr lang="en-US" dirty="0" smtClean="0"/>
              <a:t>Responses to such tasks help us learn whether students have a conceptual understanding of the mathematical principles or whether they are just following a set of procedures </a:t>
            </a:r>
            <a:r>
              <a:rPr lang="en-US" dirty="0" err="1" smtClean="0"/>
              <a:t>rotely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Sample Approaches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all numbers x and y, is it true that </a:t>
            </a:r>
            <a:br>
              <a:rPr lang="en-US" dirty="0" smtClean="0"/>
            </a:b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+ </a:t>
            </a:r>
            <a:r>
              <a:rPr lang="en-US" i="1" dirty="0" smtClean="0"/>
              <a:t>y</a:t>
            </a:r>
            <a:r>
              <a:rPr lang="en-US" baseline="30000" dirty="0" smtClean="0"/>
              <a:t>2</a:t>
            </a:r>
            <a:r>
              <a:rPr lang="en-US" dirty="0" smtClean="0"/>
              <a:t> = (</a:t>
            </a:r>
            <a:r>
              <a:rPr lang="en-US" i="1" dirty="0" smtClean="0"/>
              <a:t>x</a:t>
            </a:r>
            <a:r>
              <a:rPr lang="en-US" dirty="0" smtClean="0"/>
              <a:t> + </a:t>
            </a:r>
            <a:r>
              <a:rPr lang="en-US" i="1" dirty="0" smtClean="0"/>
              <a:t>y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Yes			No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Imagine that someone does not know the answer to the question. Explain how you would convince that person that your answer is correct.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Example 4: Expanding Binomials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Sample Responses 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481328"/>
            <a:ext cx="7696200" cy="49956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Student Response 1</a:t>
            </a:r>
          </a:p>
          <a:p>
            <a:pPr lvl="1"/>
            <a:r>
              <a:rPr lang="en-US" dirty="0" smtClean="0"/>
              <a:t>Well, just take, for example, </a:t>
            </a:r>
            <a:r>
              <a:rPr lang="en-US" i="1" dirty="0" smtClean="0"/>
              <a:t>x</a:t>
            </a:r>
            <a:r>
              <a:rPr lang="en-US" dirty="0" smtClean="0"/>
              <a:t> = 8 and </a:t>
            </a:r>
            <a:r>
              <a:rPr lang="en-US" i="1" dirty="0" smtClean="0"/>
              <a:t>y</a:t>
            </a:r>
            <a:r>
              <a:rPr lang="en-US" dirty="0" smtClean="0"/>
              <a:t> = 6</a:t>
            </a:r>
          </a:p>
          <a:p>
            <a:pPr lvl="1"/>
            <a:r>
              <a:rPr lang="en-US" dirty="0" smtClean="0"/>
              <a:t>So 8</a:t>
            </a:r>
            <a:r>
              <a:rPr lang="en-US" baseline="30000" dirty="0" smtClean="0"/>
              <a:t>2</a:t>
            </a:r>
            <a:r>
              <a:rPr lang="en-US" dirty="0" smtClean="0"/>
              <a:t> + 6</a:t>
            </a:r>
            <a:r>
              <a:rPr lang="en-US" baseline="30000" dirty="0" smtClean="0"/>
              <a:t>2</a:t>
            </a:r>
            <a:r>
              <a:rPr lang="en-US" dirty="0" smtClean="0"/>
              <a:t> = 100 and (8 + 6)</a:t>
            </a:r>
            <a:r>
              <a:rPr lang="en-US" baseline="30000" dirty="0" smtClean="0"/>
              <a:t>2</a:t>
            </a:r>
            <a:r>
              <a:rPr lang="en-US" dirty="0" smtClean="0"/>
              <a:t> = 196. So it’s wrong to say “all numbers”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Student Response 2</a:t>
            </a:r>
          </a:p>
          <a:p>
            <a:pPr lvl="1"/>
            <a:r>
              <a:rPr lang="en-US" dirty="0" smtClean="0"/>
              <a:t>Show any two in here</a:t>
            </a:r>
          </a:p>
          <a:p>
            <a:pPr lvl="1"/>
            <a:r>
              <a:rPr lang="en-US" dirty="0" smtClean="0"/>
              <a:t>5</a:t>
            </a:r>
            <a:r>
              <a:rPr lang="en-US" baseline="30000" dirty="0" smtClean="0"/>
              <a:t>2</a:t>
            </a:r>
            <a:r>
              <a:rPr lang="en-US" dirty="0" smtClean="0"/>
              <a:t> + 6</a:t>
            </a:r>
            <a:r>
              <a:rPr lang="en-US" baseline="30000" dirty="0" smtClean="0"/>
              <a:t>2</a:t>
            </a:r>
            <a:r>
              <a:rPr lang="en-US" dirty="0" smtClean="0"/>
              <a:t> = (5 + 6)</a:t>
            </a:r>
            <a:r>
              <a:rPr lang="en-US" baseline="30000" dirty="0" smtClean="0"/>
              <a:t>2</a:t>
            </a:r>
          </a:p>
          <a:p>
            <a:pPr lvl="1"/>
            <a:r>
              <a:rPr lang="en-US" dirty="0" smtClean="0"/>
              <a:t>25 + 36 = (25 + 36)</a:t>
            </a:r>
            <a:r>
              <a:rPr lang="en-US" baseline="30000" dirty="0" smtClean="0"/>
              <a:t>2</a:t>
            </a:r>
          </a:p>
          <a:p>
            <a:pPr lvl="1"/>
            <a:r>
              <a:rPr lang="en-US" dirty="0" smtClean="0"/>
              <a:t>61 </a:t>
            </a:r>
            <a:r>
              <a:rPr lang="en-US" dirty="0" smtClean="0">
                <a:sym typeface="Symbol"/>
              </a:rPr>
              <a:t></a:t>
            </a:r>
            <a:r>
              <a:rPr lang="en-US" dirty="0" smtClean="0"/>
              <a:t> </a:t>
            </a:r>
            <a:r>
              <a:rPr lang="en-US" dirty="0" smtClean="0"/>
              <a:t>61</a:t>
            </a:r>
            <a:r>
              <a:rPr lang="en-US" baseline="30000" dirty="0" smtClean="0"/>
              <a:t>2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4</a:t>
            </a:r>
            <a:r>
              <a:rPr lang="en-US" baseline="30000" dirty="0" smtClean="0"/>
              <a:t>2</a:t>
            </a:r>
            <a:r>
              <a:rPr lang="en-US" dirty="0" smtClean="0"/>
              <a:t> + 8</a:t>
            </a:r>
            <a:r>
              <a:rPr lang="en-US" baseline="30000" dirty="0" smtClean="0"/>
              <a:t>2</a:t>
            </a:r>
            <a:r>
              <a:rPr lang="en-US" dirty="0" smtClean="0"/>
              <a:t> = ( 4 + 8)</a:t>
            </a:r>
            <a:r>
              <a:rPr lang="en-US" baseline="30000" dirty="0" smtClean="0"/>
              <a:t>2</a:t>
            </a:r>
          </a:p>
          <a:p>
            <a:pPr lvl="1"/>
            <a:r>
              <a:rPr lang="en-US" dirty="0" smtClean="0"/>
              <a:t>16 + 64 </a:t>
            </a:r>
            <a:r>
              <a:rPr lang="en-US" dirty="0" smtClean="0">
                <a:sym typeface="Symbol"/>
              </a:rPr>
              <a:t></a:t>
            </a:r>
            <a:r>
              <a:rPr lang="en-US" dirty="0" smtClean="0"/>
              <a:t> </a:t>
            </a:r>
            <a:r>
              <a:rPr lang="en-US" dirty="0" smtClean="0"/>
              <a:t>12</a:t>
            </a:r>
            <a:r>
              <a:rPr lang="en-US" baseline="30000" dirty="0" smtClean="0"/>
              <a:t>2</a:t>
            </a:r>
            <a:r>
              <a:rPr lang="en-US" dirty="0" smtClean="0"/>
              <a:t> = 24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Is (</a:t>
            </a:r>
            <a:r>
              <a:rPr lang="en-US" i="1" dirty="0" smtClean="0"/>
              <a:t>x</a:t>
            </a:r>
            <a:r>
              <a:rPr lang="en-US" dirty="0" smtClean="0"/>
              <a:t> + 4)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+ 16? Explain why or why not.</a:t>
            </a:r>
          </a:p>
          <a:p>
            <a:endParaRPr lang="en-US" dirty="0" smtClean="0"/>
          </a:p>
          <a:p>
            <a:r>
              <a:rPr lang="en-US" dirty="0" smtClean="0"/>
              <a:t>Sample Responses with graphing calculators</a:t>
            </a:r>
          </a:p>
          <a:p>
            <a:pPr lvl="1"/>
            <a:r>
              <a:rPr lang="en-US" dirty="0" smtClean="0"/>
              <a:t>No, (</a:t>
            </a:r>
            <a:r>
              <a:rPr lang="en-US" i="1" dirty="0" smtClean="0"/>
              <a:t>x</a:t>
            </a:r>
            <a:r>
              <a:rPr lang="en-US" dirty="0" smtClean="0"/>
              <a:t> + 4)</a:t>
            </a:r>
            <a:r>
              <a:rPr lang="en-US" baseline="30000" dirty="0" smtClean="0"/>
              <a:t>2</a:t>
            </a:r>
            <a:r>
              <a:rPr lang="en-US" dirty="0" smtClean="0"/>
              <a:t> = 49 and 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+ 4 = 13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Yes, (</a:t>
            </a:r>
            <a:r>
              <a:rPr lang="en-US" i="1" dirty="0" smtClean="0"/>
              <a:t>x</a:t>
            </a:r>
            <a:r>
              <a:rPr lang="en-US" dirty="0" smtClean="0"/>
              <a:t> + 4)</a:t>
            </a:r>
            <a:r>
              <a:rPr lang="en-US" baseline="30000" dirty="0" smtClean="0"/>
              <a:t>2</a:t>
            </a:r>
            <a:r>
              <a:rPr lang="en-US" dirty="0" smtClean="0"/>
              <a:t> = 16 and 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+ 4 = 16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caused the difference? </a:t>
            </a:r>
          </a:p>
          <a:p>
            <a:pPr lvl="1"/>
            <a:r>
              <a:rPr lang="en-US" dirty="0" smtClean="0"/>
              <a:t>Students failed to realize that the calculator evaluated the expression for the value that is stored in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Another variation: </a:t>
            </a:r>
            <a:r>
              <a:rPr lang="en-US" dirty="0" smtClean="0"/>
              <a:t>Is (</a:t>
            </a:r>
            <a:r>
              <a:rPr lang="en-US" i="1" dirty="0" smtClean="0"/>
              <a:t>x</a:t>
            </a:r>
            <a:r>
              <a:rPr lang="en-US" dirty="0" smtClean="0"/>
              <a:t> + 4)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+ </a:t>
            </a:r>
            <a:r>
              <a:rPr lang="en-US" dirty="0" smtClean="0"/>
              <a:t>16 </a:t>
            </a:r>
            <a:r>
              <a:rPr lang="en-US" i="1" dirty="0" smtClean="0">
                <a:solidFill>
                  <a:srgbClr val="FF0000"/>
                </a:solidFill>
              </a:rPr>
              <a:t>always</a:t>
            </a:r>
            <a:r>
              <a:rPr lang="en-US" dirty="0" smtClean="0"/>
              <a:t> true, </a:t>
            </a:r>
            <a:r>
              <a:rPr lang="en-US" i="1" dirty="0" smtClean="0">
                <a:solidFill>
                  <a:srgbClr val="FF0000"/>
                </a:solidFill>
              </a:rPr>
              <a:t>sometimes</a:t>
            </a:r>
            <a:r>
              <a:rPr lang="en-US" dirty="0" smtClean="0"/>
              <a:t> true, or </a:t>
            </a:r>
            <a:r>
              <a:rPr lang="en-US" i="1" dirty="0" smtClean="0">
                <a:solidFill>
                  <a:srgbClr val="FF0000"/>
                </a:solidFill>
              </a:rPr>
              <a:t>never</a:t>
            </a:r>
            <a:r>
              <a:rPr lang="en-US" dirty="0" smtClean="0"/>
              <a:t> true? Explain.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Example 5: Expanding Binomials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47800" y="1371600"/>
            <a:ext cx="7696200" cy="522427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Typical problem:</a:t>
            </a:r>
          </a:p>
          <a:p>
            <a:pPr lvl="1"/>
            <a:r>
              <a:rPr lang="en-US" dirty="0" smtClean="0"/>
              <a:t>Write </a:t>
            </a:r>
            <a:r>
              <a:rPr lang="en-US" i="1" dirty="0" smtClean="0"/>
              <a:t>y</a:t>
            </a:r>
            <a:r>
              <a:rPr lang="en-US" dirty="0" smtClean="0"/>
              <a:t> = 4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+ 24</a:t>
            </a:r>
            <a:r>
              <a:rPr lang="en-US" i="1" dirty="0" smtClean="0"/>
              <a:t>x</a:t>
            </a:r>
            <a:r>
              <a:rPr lang="en-US" dirty="0" smtClean="0"/>
              <a:t> + 31 in vertex form.</a:t>
            </a:r>
          </a:p>
          <a:p>
            <a:endParaRPr lang="en-US" dirty="0" smtClean="0"/>
          </a:p>
          <a:p>
            <a:r>
              <a:rPr lang="en-US" dirty="0" smtClean="0"/>
              <a:t>Possible revision:</a:t>
            </a:r>
          </a:p>
          <a:p>
            <a:pPr lvl="1"/>
            <a:r>
              <a:rPr lang="en-US" dirty="0" smtClean="0"/>
              <a:t>On a test, one student found an equation for a parabola to be </a:t>
            </a:r>
            <a:r>
              <a:rPr lang="en-US" i="1" dirty="0" smtClean="0"/>
              <a:t>y</a:t>
            </a:r>
            <a:r>
              <a:rPr lang="en-US" dirty="0" smtClean="0"/>
              <a:t> – 5 = 4(</a:t>
            </a:r>
            <a:r>
              <a:rPr lang="en-US" i="1" dirty="0" smtClean="0"/>
              <a:t>x</a:t>
            </a:r>
            <a:r>
              <a:rPr lang="en-US" dirty="0" smtClean="0"/>
              <a:t> + 3)</a:t>
            </a:r>
            <a:r>
              <a:rPr lang="en-US" baseline="30000" dirty="0" smtClean="0"/>
              <a:t>2</a:t>
            </a:r>
            <a:r>
              <a:rPr lang="en-US" dirty="0" smtClean="0"/>
              <a:t>. For the same parabola, a second student found the equation </a:t>
            </a:r>
            <a:br>
              <a:rPr lang="en-US" dirty="0" smtClean="0"/>
            </a:br>
            <a:r>
              <a:rPr lang="en-US" i="1" dirty="0" smtClean="0"/>
              <a:t>y</a:t>
            </a:r>
            <a:r>
              <a:rPr lang="en-US" dirty="0" smtClean="0"/>
              <a:t> = 4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+ 24</a:t>
            </a:r>
            <a:r>
              <a:rPr lang="en-US" i="1" dirty="0" smtClean="0"/>
              <a:t>x</a:t>
            </a:r>
            <a:r>
              <a:rPr lang="en-US" dirty="0" smtClean="0"/>
              <a:t> + 31. Can both students be right? Explain your answer.</a:t>
            </a:r>
          </a:p>
          <a:p>
            <a:endParaRPr lang="en-US" dirty="0" smtClean="0"/>
          </a:p>
          <a:p>
            <a:r>
              <a:rPr lang="en-US" dirty="0" smtClean="0"/>
              <a:t>Approaches:</a:t>
            </a:r>
          </a:p>
          <a:p>
            <a:pPr lvl="1"/>
            <a:r>
              <a:rPr lang="en-US" dirty="0" smtClean="0"/>
              <a:t>Graph both equations</a:t>
            </a:r>
          </a:p>
          <a:p>
            <a:pPr lvl="1"/>
            <a:r>
              <a:rPr lang="en-US" dirty="0" smtClean="0"/>
              <a:t>Expand the first one</a:t>
            </a:r>
          </a:p>
          <a:p>
            <a:pPr lvl="1"/>
            <a:r>
              <a:rPr lang="en-US" dirty="0" smtClean="0"/>
              <a:t>Rewrite the second into vertex form</a:t>
            </a:r>
          </a:p>
          <a:p>
            <a:pPr lvl="1"/>
            <a:r>
              <a:rPr lang="en-US" dirty="0" smtClean="0"/>
              <a:t>Substitute a value for </a:t>
            </a:r>
            <a:r>
              <a:rPr lang="en-US" i="1" dirty="0" smtClean="0"/>
              <a:t>x</a:t>
            </a:r>
            <a:r>
              <a:rPr lang="en-US" dirty="0" smtClean="0"/>
              <a:t> into both equations – if two different </a:t>
            </a:r>
            <a:r>
              <a:rPr lang="en-US" i="1" dirty="0" smtClean="0"/>
              <a:t>y</a:t>
            </a:r>
            <a:r>
              <a:rPr lang="en-US" dirty="0" smtClean="0"/>
              <a:t>-values result the two equations are not equal</a:t>
            </a:r>
          </a:p>
          <a:p>
            <a:pPr lvl="1"/>
            <a:r>
              <a:rPr lang="en-US" dirty="0" smtClean="0"/>
              <a:t>It is possible that neither is correct.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Example 6: Quadratics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With someone near you, take one of the following problems and write 2 modifications to engage in proof-related reasoning.</a:t>
            </a:r>
          </a:p>
          <a:p>
            <a:endParaRPr lang="en-US" dirty="0" smtClean="0"/>
          </a:p>
          <a:p>
            <a:r>
              <a:rPr lang="en-US" dirty="0" smtClean="0"/>
              <a:t>Grade 7: Solve </a:t>
            </a:r>
            <a:r>
              <a:rPr lang="en-US" dirty="0" smtClean="0"/>
              <a:t>4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7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&lt; -24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Grade 8: Find the mean and median of a set of data.</a:t>
            </a:r>
          </a:p>
          <a:p>
            <a:r>
              <a:rPr lang="en-US" dirty="0" smtClean="0"/>
              <a:t>Grade 9:  The product of two consecutive integers is 552. Find the integers.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Grade 10: Given that vector </a:t>
            </a:r>
            <a:r>
              <a:rPr lang="en-US" b="1" dirty="0" smtClean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 = (6, 8) and vector </a:t>
            </a:r>
            <a:r>
              <a:rPr lang="en-US" b="1" dirty="0" smtClean="0">
                <a:solidFill>
                  <a:srgbClr val="0070C0"/>
                </a:solidFill>
              </a:rPr>
              <a:t>b</a:t>
            </a:r>
            <a:r>
              <a:rPr lang="en-US" dirty="0" smtClean="0">
                <a:solidFill>
                  <a:srgbClr val="0070C0"/>
                </a:solidFill>
              </a:rPr>
              <a:t> = (r, 0), where </a:t>
            </a:r>
            <a:r>
              <a:rPr lang="en-US" i="1" dirty="0" smtClean="0">
                <a:solidFill>
                  <a:srgbClr val="0070C0"/>
                </a:solidFill>
              </a:rPr>
              <a:t>r</a:t>
            </a:r>
            <a:r>
              <a:rPr lang="en-US" dirty="0" smtClean="0">
                <a:solidFill>
                  <a:srgbClr val="0070C0"/>
                </a:solidFill>
              </a:rPr>
              <a:t> is positive, find the value of </a:t>
            </a:r>
            <a:r>
              <a:rPr lang="en-US" i="1" dirty="0" smtClean="0">
                <a:solidFill>
                  <a:srgbClr val="0070C0"/>
                </a:solidFill>
              </a:rPr>
              <a:t>r</a:t>
            </a:r>
            <a:r>
              <a:rPr lang="en-US" dirty="0" smtClean="0">
                <a:solidFill>
                  <a:srgbClr val="0070C0"/>
                </a:solidFill>
              </a:rPr>
              <a:t> such that |</a:t>
            </a:r>
            <a:r>
              <a:rPr lang="en-US" b="1" dirty="0" smtClean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| = |</a:t>
            </a:r>
            <a:r>
              <a:rPr lang="en-US" b="1" dirty="0" smtClean="0">
                <a:solidFill>
                  <a:srgbClr val="0070C0"/>
                </a:solidFill>
              </a:rPr>
              <a:t>b</a:t>
            </a:r>
            <a:r>
              <a:rPr lang="en-US" dirty="0" smtClean="0">
                <a:solidFill>
                  <a:srgbClr val="0070C0"/>
                </a:solidFill>
              </a:rPr>
              <a:t>|.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Your Turn at Modifying Items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 item: </a:t>
            </a:r>
          </a:p>
          <a:p>
            <a:pPr lvl="1"/>
            <a:r>
              <a:rPr lang="en-US" dirty="0" smtClean="0"/>
              <a:t>Solve </a:t>
            </a:r>
            <a:r>
              <a:rPr lang="en-US" dirty="0" smtClean="0"/>
              <a:t>4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7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&lt; -24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Possible revisions:</a:t>
            </a:r>
          </a:p>
          <a:p>
            <a:pPr lvl="1"/>
            <a:r>
              <a:rPr lang="en-US" dirty="0" smtClean="0"/>
              <a:t>Correct the mistake in the following solution:</a:t>
            </a:r>
          </a:p>
          <a:p>
            <a:pPr lvl="2"/>
            <a:r>
              <a:rPr lang="en-US" dirty="0" smtClean="0"/>
              <a:t>4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7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&lt; - 24</a:t>
            </a:r>
          </a:p>
          <a:p>
            <a:pPr lvl="2"/>
            <a:r>
              <a:rPr lang="en-US" dirty="0" smtClean="0"/>
              <a:t>– 3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&lt; -24</a:t>
            </a:r>
          </a:p>
          <a:p>
            <a:pPr lvl="2"/>
            <a:r>
              <a:rPr lang="en-US" i="1" dirty="0" smtClean="0"/>
              <a:t>x</a:t>
            </a:r>
            <a:r>
              <a:rPr lang="en-US" dirty="0" smtClean="0"/>
              <a:t> &lt; </a:t>
            </a:r>
            <a:r>
              <a:rPr lang="en-US" dirty="0" smtClean="0"/>
              <a:t>8</a:t>
            </a:r>
            <a:endParaRPr lang="en-US" dirty="0" smtClean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Find a counterexample to show that </a:t>
            </a:r>
            <a:r>
              <a:rPr lang="en-US" i="1" dirty="0" smtClean="0"/>
              <a:t>x</a:t>
            </a:r>
            <a:r>
              <a:rPr lang="en-US" dirty="0" smtClean="0"/>
              <a:t> &lt; </a:t>
            </a:r>
            <a:r>
              <a:rPr lang="en-US" dirty="0" smtClean="0"/>
              <a:t>8 </a:t>
            </a:r>
            <a:r>
              <a:rPr lang="en-US" dirty="0" smtClean="0"/>
              <a:t>is not the solution to </a:t>
            </a:r>
            <a:r>
              <a:rPr lang="en-US" dirty="0" smtClean="0"/>
              <a:t>4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7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&lt; -24.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Grade 7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Reasoning </a:t>
            </a:r>
            <a:r>
              <a:rPr lang="en-US" sz="3600" dirty="0" smtClean="0"/>
              <a:t>is </a:t>
            </a:r>
            <a:r>
              <a:rPr lang="en-US" sz="3600" dirty="0" smtClean="0"/>
              <a:t>a critical process</a:t>
            </a:r>
            <a:endParaRPr lang="en-US" sz="3600" dirty="0"/>
          </a:p>
        </p:txBody>
      </p:sp>
      <p:pic>
        <p:nvPicPr>
          <p:cNvPr id="4" name="Content Placeholder 8" descr="Framework-200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1295400" y="1752600"/>
            <a:ext cx="6684264" cy="4382131"/>
          </a:xfrm>
          <a:prstGeom prst="rect">
            <a:avLst/>
          </a:prstGeom>
          <a:noFill/>
          <a:ln w="6350">
            <a:solidFill>
              <a:srgbClr val="000000"/>
            </a:solidFill>
            <a:prstDash val="sysDash"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038600" y="61722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Singapore curriculum framework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Original item:</a:t>
            </a:r>
          </a:p>
          <a:p>
            <a:pPr lvl="1"/>
            <a:r>
              <a:rPr lang="en-US" dirty="0" smtClean="0"/>
              <a:t>Find the mean and median of a set of data.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Possible revisions:</a:t>
            </a:r>
          </a:p>
          <a:p>
            <a:pPr lvl="1"/>
            <a:r>
              <a:rPr lang="en-US" dirty="0" smtClean="0"/>
              <a:t>True or false. Explain.  In any data set, the mean is always greater than the median.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Show that when 5 is added to every value in a data set, the mean and median both increase by 5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Find a set of 10 values so that the mean is 25 and the median is 18.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Grade 8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1481328"/>
            <a:ext cx="7467600" cy="50718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Original item:</a:t>
            </a:r>
          </a:p>
          <a:p>
            <a:pPr lvl="1"/>
            <a:r>
              <a:rPr lang="en-US" dirty="0" smtClean="0"/>
              <a:t>The product of two consecutive integers is 552. Find the integers.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Possible revisions:</a:t>
            </a:r>
          </a:p>
          <a:p>
            <a:pPr lvl="1"/>
            <a:r>
              <a:rPr lang="en-US" dirty="0" smtClean="0"/>
              <a:t>To find two consecutive integers whose product is 552, </a:t>
            </a:r>
            <a:r>
              <a:rPr lang="en-US" dirty="0" err="1" smtClean="0"/>
              <a:t>Balpreet</a:t>
            </a:r>
            <a:r>
              <a:rPr lang="en-US" dirty="0" smtClean="0"/>
              <a:t> first took the square root of 552. She got 23.49468025. So, she decided the numbers were 23 and 24. Will her method always work? Justify your solution.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Jericho found the product of 12 and 46 to be 552. Do his numbers satisfy the problem? Why or why not?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Grade 9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Original item:</a:t>
            </a:r>
          </a:p>
          <a:p>
            <a:pPr lvl="1"/>
            <a:r>
              <a:rPr lang="en-US" dirty="0" smtClean="0"/>
              <a:t>Given that vector </a:t>
            </a:r>
            <a:r>
              <a:rPr lang="en-US" b="1" dirty="0" smtClean="0"/>
              <a:t>a</a:t>
            </a:r>
            <a:r>
              <a:rPr lang="en-US" dirty="0" smtClean="0"/>
              <a:t> = (6, 8) and vector </a:t>
            </a:r>
            <a:r>
              <a:rPr lang="en-US" b="1" dirty="0" smtClean="0"/>
              <a:t>b</a:t>
            </a:r>
            <a:r>
              <a:rPr lang="en-US" dirty="0" smtClean="0"/>
              <a:t> = (</a:t>
            </a:r>
            <a:r>
              <a:rPr lang="en-US" i="1" dirty="0" smtClean="0"/>
              <a:t>r</a:t>
            </a:r>
            <a:r>
              <a:rPr lang="en-US" dirty="0" smtClean="0"/>
              <a:t>, 0), where </a:t>
            </a:r>
            <a:r>
              <a:rPr lang="en-US" i="1" dirty="0" smtClean="0"/>
              <a:t>r</a:t>
            </a:r>
            <a:r>
              <a:rPr lang="en-US" dirty="0" smtClean="0"/>
              <a:t> is positive, find the value of </a:t>
            </a:r>
            <a:r>
              <a:rPr lang="en-US" i="1" dirty="0" smtClean="0"/>
              <a:t>r</a:t>
            </a:r>
            <a:r>
              <a:rPr lang="en-US" dirty="0" smtClean="0"/>
              <a:t> such that </a:t>
            </a:r>
            <a:br>
              <a:rPr lang="en-US" dirty="0" smtClean="0"/>
            </a:br>
            <a:r>
              <a:rPr lang="en-US" dirty="0" smtClean="0"/>
              <a:t>|</a:t>
            </a:r>
            <a:r>
              <a:rPr lang="en-US" b="1" dirty="0" smtClean="0"/>
              <a:t>a</a:t>
            </a:r>
            <a:r>
              <a:rPr lang="en-US" dirty="0" smtClean="0"/>
              <a:t>| = |</a:t>
            </a:r>
            <a:r>
              <a:rPr lang="en-US" b="1" dirty="0" smtClean="0"/>
              <a:t>b</a:t>
            </a:r>
            <a:r>
              <a:rPr lang="en-US" dirty="0" smtClean="0"/>
              <a:t>|.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Possible revisions:</a:t>
            </a:r>
          </a:p>
          <a:p>
            <a:pPr lvl="1"/>
            <a:r>
              <a:rPr lang="en-US" dirty="0" smtClean="0"/>
              <a:t>Under what conditions would the two vectors </a:t>
            </a:r>
            <a:r>
              <a:rPr lang="en-US" b="1" dirty="0" smtClean="0"/>
              <a:t>a</a:t>
            </a:r>
            <a:r>
              <a:rPr lang="en-US" dirty="0" smtClean="0"/>
              <a:t> = (6, 8) and </a:t>
            </a:r>
            <a:r>
              <a:rPr lang="en-US" b="1" dirty="0" smtClean="0"/>
              <a:t>b</a:t>
            </a:r>
            <a:r>
              <a:rPr lang="en-US" dirty="0" smtClean="0"/>
              <a:t> = (</a:t>
            </a:r>
            <a:r>
              <a:rPr lang="en-US" i="1" dirty="0" smtClean="0"/>
              <a:t>r</a:t>
            </a:r>
            <a:r>
              <a:rPr lang="en-US" dirty="0" smtClean="0"/>
              <a:t>, 0) have congruent magnitudes? Explain.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Marshall wanted to find the value of </a:t>
            </a:r>
            <a:r>
              <a:rPr lang="en-US" i="1" dirty="0" smtClean="0"/>
              <a:t>r</a:t>
            </a:r>
            <a:r>
              <a:rPr lang="en-US" dirty="0" smtClean="0"/>
              <a:t> so that vector </a:t>
            </a:r>
            <a:br>
              <a:rPr lang="en-US" dirty="0" smtClean="0"/>
            </a:br>
            <a:r>
              <a:rPr lang="en-US" b="1" dirty="0" smtClean="0"/>
              <a:t>b</a:t>
            </a:r>
            <a:r>
              <a:rPr lang="en-US" dirty="0" smtClean="0"/>
              <a:t> = (</a:t>
            </a:r>
            <a:r>
              <a:rPr lang="en-US" i="1" dirty="0" smtClean="0"/>
              <a:t>r</a:t>
            </a:r>
            <a:r>
              <a:rPr lang="en-US" dirty="0" smtClean="0"/>
              <a:t>, 0) and vector </a:t>
            </a:r>
            <a:r>
              <a:rPr lang="en-US" b="1" dirty="0" smtClean="0"/>
              <a:t>a</a:t>
            </a:r>
            <a:r>
              <a:rPr lang="en-US" dirty="0" smtClean="0"/>
              <a:t> = (6, 8) have equal magnitudes. He submitted the following work:</a:t>
            </a:r>
          </a:p>
          <a:p>
            <a:pPr lvl="3"/>
            <a:r>
              <a:rPr lang="en-US" dirty="0" err="1" smtClean="0"/>
              <a:t>Sqrt</a:t>
            </a:r>
            <a:r>
              <a:rPr lang="en-US" dirty="0" smtClean="0"/>
              <a:t> (</a:t>
            </a:r>
            <a:r>
              <a:rPr lang="en-US" i="1" dirty="0" smtClean="0"/>
              <a:t>r</a:t>
            </a:r>
            <a:r>
              <a:rPr lang="en-US" dirty="0" smtClean="0"/>
              <a:t> + 0) = </a:t>
            </a:r>
            <a:r>
              <a:rPr lang="en-US" dirty="0" err="1" smtClean="0"/>
              <a:t>sqrt</a:t>
            </a:r>
            <a:r>
              <a:rPr lang="en-US" dirty="0" smtClean="0"/>
              <a:t> (6</a:t>
            </a:r>
            <a:r>
              <a:rPr lang="en-US" baseline="30000" dirty="0" smtClean="0"/>
              <a:t>2</a:t>
            </a:r>
            <a:r>
              <a:rPr lang="en-US" dirty="0" smtClean="0"/>
              <a:t> + 8</a:t>
            </a:r>
            <a:r>
              <a:rPr lang="en-US" baseline="30000" dirty="0" smtClean="0"/>
              <a:t>2</a:t>
            </a:r>
            <a:r>
              <a:rPr lang="en-US" dirty="0" smtClean="0"/>
              <a:t>), so </a:t>
            </a:r>
            <a:r>
              <a:rPr lang="en-US" i="1" dirty="0" smtClean="0"/>
              <a:t>r</a:t>
            </a:r>
            <a:r>
              <a:rPr lang="en-US" dirty="0" smtClean="0"/>
              <a:t> = 100. </a:t>
            </a:r>
          </a:p>
          <a:p>
            <a:pPr lvl="2"/>
            <a:r>
              <a:rPr lang="en-US" dirty="0" smtClean="0"/>
              <a:t>Evaluate his reasoning and correct any errors.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Grade 10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2209800"/>
            <a:ext cx="586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Thank you!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denisse@usf.edu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2900" dirty="0" err="1" smtClean="0"/>
              <a:t>Begle</a:t>
            </a:r>
            <a:r>
              <a:rPr lang="en-US" sz="2900" dirty="0" smtClean="0"/>
              <a:t>, E. (1973). Lessons learned from SMSG. </a:t>
            </a:r>
            <a:r>
              <a:rPr lang="en-US" sz="2900" i="1" dirty="0" smtClean="0"/>
              <a:t>Mathematics Teacher</a:t>
            </a:r>
            <a:r>
              <a:rPr lang="en-US" sz="2900" dirty="0" smtClean="0"/>
              <a:t>, 66, 207-214. </a:t>
            </a:r>
          </a:p>
          <a:p>
            <a:r>
              <a:rPr lang="en-US" sz="2900" dirty="0" smtClean="0"/>
              <a:t>Bellman, A. E., Bragg, S. C., Charles, R. I., Handlin, Sr., W. G., &amp; Kennedy, D. (2004). </a:t>
            </a:r>
            <a:r>
              <a:rPr lang="en-US" sz="2900" i="1" dirty="0" smtClean="0"/>
              <a:t>Algebra 1 Florida Teacher’s Edition</a:t>
            </a:r>
            <a:r>
              <a:rPr lang="en-US" sz="2900" dirty="0" smtClean="0"/>
              <a:t>. Needham, MA: Pearson Prentice Hall.</a:t>
            </a:r>
          </a:p>
          <a:p>
            <a:r>
              <a:rPr lang="en-US" sz="2900" dirty="0" smtClean="0"/>
              <a:t>Chappell, M. F., &amp; Thompson, D. R. (1999). Modifying our questions to assess students’ thinking. </a:t>
            </a:r>
            <a:r>
              <a:rPr lang="en-US" sz="2900" i="1" dirty="0" smtClean="0"/>
              <a:t>Mathematics Teaching in the Middle School, 4, </a:t>
            </a:r>
            <a:r>
              <a:rPr lang="en-US" sz="2900" dirty="0" smtClean="0"/>
              <a:t>470-474.</a:t>
            </a:r>
            <a:r>
              <a:rPr lang="en-US" sz="2900" i="1" dirty="0" smtClean="0"/>
              <a:t> </a:t>
            </a:r>
          </a:p>
          <a:p>
            <a:r>
              <a:rPr lang="en-US" sz="2900" dirty="0" err="1" smtClean="0"/>
              <a:t>Coxford</a:t>
            </a:r>
            <a:r>
              <a:rPr lang="en-US" sz="2900" dirty="0" smtClean="0"/>
              <a:t>, A. E., Fey, J. T., Hirsch, C. R., Schoen, H. L., </a:t>
            </a:r>
            <a:r>
              <a:rPr lang="en-US" sz="2900" dirty="0" err="1" smtClean="0"/>
              <a:t>Burrill</a:t>
            </a:r>
            <a:r>
              <a:rPr lang="en-US" sz="2900" dirty="0" smtClean="0"/>
              <a:t>, G., Hart, E. W., Watkins, A. E., Messenger, M. J., &amp; </a:t>
            </a:r>
            <a:r>
              <a:rPr lang="en-US" sz="2900" dirty="0" err="1" smtClean="0"/>
              <a:t>Ritsema</a:t>
            </a:r>
            <a:r>
              <a:rPr lang="en-US" sz="2900" dirty="0" smtClean="0"/>
              <a:t>, B. E. (1998b). </a:t>
            </a:r>
            <a:r>
              <a:rPr lang="en-US" sz="2900" i="1" dirty="0" smtClean="0"/>
              <a:t>Contemporary mathematics in context: A unified approach Course 2</a:t>
            </a:r>
            <a:r>
              <a:rPr lang="en-US" sz="2900" dirty="0" smtClean="0"/>
              <a:t>. Chicago, IL: Everyday Learning.</a:t>
            </a:r>
          </a:p>
          <a:p>
            <a:r>
              <a:rPr lang="en-US" sz="2900" dirty="0" err="1" smtClean="0"/>
              <a:t>Coxford</a:t>
            </a:r>
            <a:r>
              <a:rPr lang="en-US" sz="2900" dirty="0" smtClean="0"/>
              <a:t>, A. E., Fey, J. T., Hirsch, C. R., Schoen, H. L., </a:t>
            </a:r>
            <a:r>
              <a:rPr lang="en-US" sz="2900" dirty="0" err="1" smtClean="0"/>
              <a:t>Burrill</a:t>
            </a:r>
            <a:r>
              <a:rPr lang="en-US" sz="2900" dirty="0" smtClean="0"/>
              <a:t>, G., Hart, E. W., Watkins, A. E., Messenger, M. J., &amp; </a:t>
            </a:r>
            <a:r>
              <a:rPr lang="en-US" sz="2900" dirty="0" err="1" smtClean="0"/>
              <a:t>Ritsema</a:t>
            </a:r>
            <a:r>
              <a:rPr lang="en-US" sz="2900" dirty="0" smtClean="0"/>
              <a:t>, B. E. (1999). </a:t>
            </a:r>
            <a:r>
              <a:rPr lang="en-US" sz="2900" i="1" dirty="0" smtClean="0"/>
              <a:t>Contemporary mathematics in context: A unified approach Course 3</a:t>
            </a:r>
            <a:r>
              <a:rPr lang="en-US" sz="2900" dirty="0" smtClean="0"/>
              <a:t>. Chicago, IL: Everyday Learning.</a:t>
            </a:r>
          </a:p>
          <a:p>
            <a:r>
              <a:rPr lang="en-US" sz="2900" dirty="0" err="1" smtClean="0"/>
              <a:t>Epp</a:t>
            </a:r>
            <a:r>
              <a:rPr lang="en-US" sz="2900" dirty="0" smtClean="0"/>
              <a:t>, S. S. (1998). A unified framework for proof and disproof. </a:t>
            </a:r>
            <a:r>
              <a:rPr lang="en-US" sz="2900" i="1" dirty="0" smtClean="0"/>
              <a:t>Mathematics Teacher, 91</a:t>
            </a:r>
            <a:r>
              <a:rPr lang="en-US" sz="2900" dirty="0" smtClean="0"/>
              <a:t>, 708-713.</a:t>
            </a:r>
          </a:p>
          <a:p>
            <a:r>
              <a:rPr lang="en-US" sz="2900" dirty="0" smtClean="0"/>
              <a:t>Hanna, G. (2000). Proof, explanation, and exploration: An overview. </a:t>
            </a:r>
            <a:r>
              <a:rPr lang="en-US" sz="2900" i="1" dirty="0" smtClean="0"/>
              <a:t>Educational Studies in Mathematics, 44</a:t>
            </a:r>
            <a:r>
              <a:rPr lang="en-US" sz="2900" dirty="0" smtClean="0"/>
              <a:t>, 5-23.</a:t>
            </a:r>
          </a:p>
          <a:p>
            <a:r>
              <a:rPr lang="en-US" sz="2900" dirty="0" err="1" smtClean="0"/>
              <a:t>Hersh</a:t>
            </a:r>
            <a:r>
              <a:rPr lang="en-US" sz="2900" dirty="0" smtClean="0"/>
              <a:t>, R. (2009). What I would like my students to already know about proof. In D. A. </a:t>
            </a:r>
            <a:r>
              <a:rPr lang="en-US" sz="2900" dirty="0" err="1" smtClean="0"/>
              <a:t>Stylianou</a:t>
            </a:r>
            <a:r>
              <a:rPr lang="en-US" sz="2900" dirty="0" smtClean="0"/>
              <a:t>, M. L. Blanton, &amp; E. J. Knuth (Eds.), </a:t>
            </a:r>
            <a:r>
              <a:rPr lang="en-US" sz="2900" i="1" dirty="0" smtClean="0"/>
              <a:t>Teaching and learning proof across the grades: A K – 16 perspective</a:t>
            </a:r>
            <a:r>
              <a:rPr lang="en-US" sz="2900" dirty="0" smtClean="0"/>
              <a:t> (pp.17-20). New York: </a:t>
            </a:r>
            <a:r>
              <a:rPr lang="en-US" sz="2900" dirty="0" err="1" smtClean="0"/>
              <a:t>Routledge</a:t>
            </a:r>
            <a:r>
              <a:rPr lang="en-US" sz="2900" dirty="0" smtClean="0"/>
              <a:t>.</a:t>
            </a:r>
          </a:p>
          <a:p>
            <a:r>
              <a:rPr lang="en-US" sz="2900" dirty="0" smtClean="0"/>
              <a:t>Holliday, B., Cuevas, G. J., McClure, M. S., Carter, J. A., &amp; Marks, D. (2004). </a:t>
            </a:r>
            <a:r>
              <a:rPr lang="en-US" sz="2900" i="1" dirty="0" smtClean="0"/>
              <a:t>Advanced mathematical concepts: </a:t>
            </a:r>
            <a:r>
              <a:rPr lang="en-US" sz="2900" i="1" dirty="0" err="1" smtClean="0"/>
              <a:t>Precalculus</a:t>
            </a:r>
            <a:r>
              <a:rPr lang="en-US" sz="2900" i="1" dirty="0" smtClean="0"/>
              <a:t> with applications</a:t>
            </a:r>
            <a:r>
              <a:rPr lang="en-US" sz="2900" dirty="0" smtClean="0"/>
              <a:t>. Columbus, OH: Glencoe/McGraw-Hill.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200" dirty="0" smtClean="0"/>
              <a:t>Holliday, B., Cuevas, G. J., Moore-Harris, B., Carter, J. A., Marks, D., Casey, R. M., Day, R., &amp; Hayek, L. M. (2004). </a:t>
            </a:r>
            <a:r>
              <a:rPr lang="en-US" sz="2200" i="1" dirty="0" smtClean="0"/>
              <a:t>Algebra 1</a:t>
            </a:r>
            <a:r>
              <a:rPr lang="en-US" sz="2200" dirty="0" smtClean="0"/>
              <a:t>. Columbus, OH: Glencoe/McGraw-Hill.</a:t>
            </a:r>
          </a:p>
          <a:p>
            <a:r>
              <a:rPr lang="en-US" sz="2200" dirty="0" smtClean="0"/>
              <a:t>Holliday, B., Cuevas, G. J., Moore-Harris, B., Carter, J. A., Marks, D., Casey, R. M., Day, R., &amp; Hayek, L. M. (2003). </a:t>
            </a:r>
            <a:r>
              <a:rPr lang="en-US" sz="2200" i="1" dirty="0" smtClean="0"/>
              <a:t>Algebra 2</a:t>
            </a:r>
            <a:r>
              <a:rPr lang="en-US" sz="2200" dirty="0" smtClean="0"/>
              <a:t>. Columbus, OH: Glencoe/McGraw-Hill. </a:t>
            </a:r>
          </a:p>
          <a:p>
            <a:r>
              <a:rPr lang="en-US" sz="2200" dirty="0" smtClean="0"/>
              <a:t>Johnson, G., Thompson, D. R., &amp; </a:t>
            </a:r>
            <a:r>
              <a:rPr lang="en-US" sz="2200" dirty="0" err="1" smtClean="0"/>
              <a:t>Senk</a:t>
            </a:r>
            <a:r>
              <a:rPr lang="en-US" sz="2200" dirty="0" smtClean="0"/>
              <a:t>, S. L. (2010). Proof-related reasoning in high school textbooks. </a:t>
            </a:r>
            <a:r>
              <a:rPr lang="en-US" sz="2200" i="1" dirty="0" smtClean="0"/>
              <a:t>Mathematics Teacher</a:t>
            </a:r>
            <a:r>
              <a:rPr lang="en-US" sz="2200" dirty="0" smtClean="0"/>
              <a:t>, 103, 410-417.</a:t>
            </a:r>
          </a:p>
          <a:p>
            <a:r>
              <a:rPr lang="nb-NO" sz="2200" dirty="0" smtClean="0"/>
              <a:t>Murdock, J., Kamischke, E., &amp; Kamischke, E. (2007). </a:t>
            </a:r>
            <a:r>
              <a:rPr lang="en-US" sz="2200" i="1" dirty="0" smtClean="0"/>
              <a:t>Discovering algebra: an investigative approach</a:t>
            </a:r>
            <a:r>
              <a:rPr lang="en-US" sz="2200" dirty="0" smtClean="0"/>
              <a:t> (Second Edition). Emeryville, CA: Key Curriculum Press.</a:t>
            </a:r>
          </a:p>
          <a:p>
            <a:r>
              <a:rPr lang="nb-NO" sz="2200" dirty="0" smtClean="0"/>
              <a:t>Murdock, J., Kamischke, E., &amp; Kamischke, E. (2004). </a:t>
            </a:r>
            <a:r>
              <a:rPr lang="en-US" sz="2200" i="1" dirty="0" smtClean="0"/>
              <a:t>Discovering advanced algebra: an investigative approach. </a:t>
            </a:r>
            <a:r>
              <a:rPr lang="en-US" sz="2200" dirty="0" smtClean="0"/>
              <a:t>Emeryville, CA: Key Curriculum Press. </a:t>
            </a:r>
          </a:p>
          <a:p>
            <a:r>
              <a:rPr lang="en-US" sz="2200" dirty="0" smtClean="0"/>
              <a:t>National Council of Teachers of Mathematics. (2000).</a:t>
            </a:r>
            <a:r>
              <a:rPr lang="en-US" sz="2200" i="1" dirty="0" smtClean="0"/>
              <a:t> Principles and standards for school mathematics</a:t>
            </a:r>
            <a:r>
              <a:rPr lang="en-US" sz="2200" dirty="0" smtClean="0"/>
              <a:t>. Reston, VA: Author. </a:t>
            </a:r>
          </a:p>
          <a:p>
            <a:r>
              <a:rPr lang="en-US" sz="2200" dirty="0" smtClean="0"/>
              <a:t>Schultz, J. E., Kennedy, P. A., Ellis, Jr., W., &amp; </a:t>
            </a:r>
            <a:r>
              <a:rPr lang="en-US" sz="2200" dirty="0" err="1" smtClean="0"/>
              <a:t>Hollowell</a:t>
            </a:r>
            <a:r>
              <a:rPr lang="en-US" sz="2200" dirty="0" smtClean="0"/>
              <a:t>, K. A. (2004). </a:t>
            </a:r>
            <a:r>
              <a:rPr lang="en-US" sz="2200" i="1" dirty="0" smtClean="0"/>
              <a:t>Algebra 1</a:t>
            </a:r>
            <a:r>
              <a:rPr lang="en-US" sz="2200" dirty="0" smtClean="0"/>
              <a:t>. Austin, TX: Holt, Rinehart and Winston.</a:t>
            </a:r>
          </a:p>
          <a:p>
            <a:r>
              <a:rPr lang="en-US" sz="2200" dirty="0" smtClean="0"/>
              <a:t>Thompson, D. R., </a:t>
            </a:r>
            <a:r>
              <a:rPr lang="en-US" sz="2200" dirty="0" err="1" smtClean="0"/>
              <a:t>Senk</a:t>
            </a:r>
            <a:r>
              <a:rPr lang="en-US" sz="2200" dirty="0" smtClean="0"/>
              <a:t>, S. L., </a:t>
            </a:r>
            <a:r>
              <a:rPr lang="en-US" sz="2200" dirty="0" err="1" smtClean="0"/>
              <a:t>Witonksy</a:t>
            </a:r>
            <a:r>
              <a:rPr lang="en-US" sz="2200" dirty="0" smtClean="0"/>
              <a:t>, D., </a:t>
            </a:r>
            <a:r>
              <a:rPr lang="en-US" sz="2200" dirty="0" err="1" smtClean="0"/>
              <a:t>Usiskin</a:t>
            </a:r>
            <a:r>
              <a:rPr lang="en-US" sz="2200" dirty="0" smtClean="0"/>
              <a:t>, Z., &amp; </a:t>
            </a:r>
            <a:r>
              <a:rPr lang="en-US" sz="2200" dirty="0" err="1" smtClean="0"/>
              <a:t>Kealey</a:t>
            </a:r>
            <a:r>
              <a:rPr lang="en-US" sz="2200" dirty="0" smtClean="0"/>
              <a:t>, G.  (2005).  </a:t>
            </a:r>
            <a:r>
              <a:rPr lang="en-US" sz="2200" i="1" dirty="0" smtClean="0"/>
              <a:t>An evaluation of the second edition of UCSMP Transition Mathematics</a:t>
            </a:r>
            <a:r>
              <a:rPr lang="en-US" sz="2200" dirty="0" smtClean="0"/>
              <a:t>.  Chicago, IL:  University of Chicago School Mathematics Project.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“… the possibility of proof is what makes mathematics what it is, what distinguishes it from other varieties of human thought” </a:t>
            </a:r>
            <a:r>
              <a:rPr lang="en-US" sz="2000" dirty="0" smtClean="0"/>
              <a:t>(</a:t>
            </a:r>
            <a:r>
              <a:rPr lang="en-US" sz="2000" dirty="0" err="1" smtClean="0"/>
              <a:t>Hersh</a:t>
            </a:r>
            <a:r>
              <a:rPr lang="en-US" sz="2000" dirty="0" smtClean="0"/>
              <a:t>, 2009, p. 17)</a:t>
            </a:r>
          </a:p>
          <a:p>
            <a:endParaRPr lang="en-US" sz="2800" dirty="0" smtClean="0"/>
          </a:p>
          <a:p>
            <a:r>
              <a:rPr lang="en-US" sz="2800" dirty="0" smtClean="0"/>
              <a:t>“Students cannot be said to have learned mathematics, or even </a:t>
            </a:r>
            <a:r>
              <a:rPr lang="en-US" sz="2800" i="1" dirty="0" smtClean="0"/>
              <a:t>about</a:t>
            </a:r>
            <a:r>
              <a:rPr lang="en-US" sz="2800" dirty="0" smtClean="0"/>
              <a:t> mathematics, unless they have learned what a proof is” </a:t>
            </a:r>
            <a:r>
              <a:rPr lang="en-US" sz="2000" dirty="0" smtClean="0"/>
              <a:t>(Hanna, 2000, p. 24)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Importance of Proof in the Curriculum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Meaning or purpose of a proof</a:t>
            </a:r>
          </a:p>
          <a:p>
            <a:r>
              <a:rPr lang="en-US" sz="2800" dirty="0" smtClean="0"/>
              <a:t>Use of empirical examples as a proof</a:t>
            </a:r>
          </a:p>
          <a:p>
            <a:r>
              <a:rPr lang="en-US" sz="2800" dirty="0" smtClean="0"/>
              <a:t>Lack of knowledge of needed concepts</a:t>
            </a:r>
          </a:p>
          <a:p>
            <a:r>
              <a:rPr lang="en-US" sz="2800" dirty="0" smtClean="0"/>
              <a:t>Definitions and notation</a:t>
            </a:r>
          </a:p>
          <a:p>
            <a:r>
              <a:rPr lang="en-US" sz="2800" dirty="0" smtClean="0"/>
              <a:t>Unfamiliarity with proof strategies</a:t>
            </a:r>
          </a:p>
          <a:p>
            <a:r>
              <a:rPr lang="en-US" sz="2800" dirty="0" smtClean="0"/>
              <a:t>Knowing how to get started</a:t>
            </a:r>
          </a:p>
          <a:p>
            <a:r>
              <a:rPr lang="en-US" sz="2800" dirty="0" smtClean="0"/>
              <a:t>Monitoring one’s progress while attempting a proof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General Difficulties with Proof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How can we ensure that students have many opportunities to engage with reasoning, proof, and justification throughout their secondary curriculum?</a:t>
            </a:r>
          </a:p>
          <a:p>
            <a:endParaRPr lang="en-US" sz="2800" dirty="0" smtClean="0"/>
          </a:p>
          <a:p>
            <a:r>
              <a:rPr lang="en-US" sz="2800" dirty="0" smtClean="0"/>
              <a:t>How can those opportunities provide teachers with insight into their students’ thinking that can help modify and enhance instruction?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Two Guiding Questions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9956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The textbook is a “variable that on the one hand we can manipulate and on the other hand does affect student learning.”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(</a:t>
            </a:r>
            <a:r>
              <a:rPr lang="en-US" sz="2000" dirty="0" err="1" smtClean="0"/>
              <a:t>Begle</a:t>
            </a:r>
            <a:r>
              <a:rPr lang="en-US" sz="2000" dirty="0" smtClean="0"/>
              <a:t>, 1973, p. 209)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Look for opportunities within the textbook, and when not present, consider how we might modify items or tasks to engage students in reasoning and explaining their thinking.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The Curriculum is Key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marL="365760" lvl="1" indent="-256032">
              <a:lnSpc>
                <a:spcPct val="15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 smtClean="0"/>
              <a:t>finding counterexamples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making conjectures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investigating conjectures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developing arguments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evaluating arguments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correcting mistakes in logical arguments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2400" dirty="0" smtClean="0"/>
              <a:t>(Johnson, Thompson, &amp; </a:t>
            </a:r>
            <a:r>
              <a:rPr lang="en-US" sz="2400" dirty="0" err="1" smtClean="0"/>
              <a:t>Senk</a:t>
            </a:r>
            <a:r>
              <a:rPr lang="en-US" sz="2400" dirty="0" smtClean="0"/>
              <a:t>, 2010)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Six Aspects to Proof-related Reasoning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1912</TotalTime>
  <Words>2671</Words>
  <Application>Microsoft Office PowerPoint</Application>
  <PresentationFormat>On-screen Show (4:3)</PresentationFormat>
  <Paragraphs>325</Paragraphs>
  <Slides>45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Concourse</vt:lpstr>
      <vt:lpstr>Equation</vt:lpstr>
      <vt:lpstr>Reasoning, Proof, and Justification:  It’s not just for geometry anymore</vt:lpstr>
      <vt:lpstr>Reasoning is a critical process</vt:lpstr>
      <vt:lpstr>Reasoning is a critical process</vt:lpstr>
      <vt:lpstr>Reasoning is a critical process</vt:lpstr>
      <vt:lpstr>Importance of Proof in the Curriculum</vt:lpstr>
      <vt:lpstr>General Difficulties with Proof</vt:lpstr>
      <vt:lpstr>Two Guiding Questions </vt:lpstr>
      <vt:lpstr>The Curriculum is Key</vt:lpstr>
      <vt:lpstr>Six Aspects to Proof-related Reasoning</vt:lpstr>
      <vt:lpstr>Finding a Counterexample</vt:lpstr>
      <vt:lpstr>Finding a Counterexample</vt:lpstr>
      <vt:lpstr>Make a Conjecture</vt:lpstr>
      <vt:lpstr>Make a Conjecture</vt:lpstr>
      <vt:lpstr>Make a Conjecture</vt:lpstr>
      <vt:lpstr>Investigate a Conjecture</vt:lpstr>
      <vt:lpstr>Investigate a Conjecture</vt:lpstr>
      <vt:lpstr>Develop an Argument</vt:lpstr>
      <vt:lpstr>Develop an Argument</vt:lpstr>
      <vt:lpstr>Develop an Argument</vt:lpstr>
      <vt:lpstr>Evaluate an Argument</vt:lpstr>
      <vt:lpstr>Evaluate an Argument</vt:lpstr>
      <vt:lpstr>Correct a Mistake</vt:lpstr>
      <vt:lpstr>Correct a Mistake</vt:lpstr>
      <vt:lpstr>Correct a Mistake</vt:lpstr>
      <vt:lpstr>General Ideas for Modifying Items</vt:lpstr>
      <vt:lpstr>General Ideas for Modifying Items</vt:lpstr>
      <vt:lpstr>General Ideas for Modifying Items</vt:lpstr>
      <vt:lpstr>Example 1: Decimals</vt:lpstr>
      <vt:lpstr>Sample Responses</vt:lpstr>
      <vt:lpstr>Example 2: Decimals</vt:lpstr>
      <vt:lpstr>Sample Responses</vt:lpstr>
      <vt:lpstr>Example 3: Percents</vt:lpstr>
      <vt:lpstr>Sample Approaches</vt:lpstr>
      <vt:lpstr>Example 4: Expanding Binomials</vt:lpstr>
      <vt:lpstr>Sample Responses </vt:lpstr>
      <vt:lpstr>Example 5: Expanding Binomials</vt:lpstr>
      <vt:lpstr>Example 6: Quadratics</vt:lpstr>
      <vt:lpstr>Your Turn at Modifying Items</vt:lpstr>
      <vt:lpstr>Grade 7</vt:lpstr>
      <vt:lpstr>Grade 8</vt:lpstr>
      <vt:lpstr>Grade 9</vt:lpstr>
      <vt:lpstr>Grade 10</vt:lpstr>
      <vt:lpstr>Slide 43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Reasoning, Proof, and Justification:  It’s not just for geometry anymore</dc:title>
  <dc:creator>Denisse</dc:creator>
  <cp:lastModifiedBy>Denisse</cp:lastModifiedBy>
  <cp:revision>80</cp:revision>
  <dcterms:created xsi:type="dcterms:W3CDTF">2011-05-29T11:02:21Z</dcterms:created>
  <dcterms:modified xsi:type="dcterms:W3CDTF">2011-06-01T04:14:30Z</dcterms:modified>
</cp:coreProperties>
</file>