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9" r:id="rId3"/>
    <p:sldId id="257" r:id="rId4"/>
    <p:sldId id="261" r:id="rId5"/>
    <p:sldId id="262" r:id="rId6"/>
    <p:sldId id="282" r:id="rId7"/>
    <p:sldId id="266" r:id="rId8"/>
    <p:sldId id="267" r:id="rId9"/>
    <p:sldId id="268" r:id="rId10"/>
    <p:sldId id="269" r:id="rId11"/>
    <p:sldId id="271" r:id="rId12"/>
    <p:sldId id="270" r:id="rId13"/>
    <p:sldId id="284" r:id="rId14"/>
    <p:sldId id="272" r:id="rId15"/>
    <p:sldId id="277" r:id="rId16"/>
    <p:sldId id="278" r:id="rId17"/>
    <p:sldId id="273" r:id="rId18"/>
    <p:sldId id="274" r:id="rId19"/>
    <p:sldId id="275" r:id="rId20"/>
    <p:sldId id="276" r:id="rId21"/>
    <p:sldId id="287" r:id="rId22"/>
    <p:sldId id="288" r:id="rId23"/>
    <p:sldId id="281" r:id="rId24"/>
    <p:sldId id="285" r:id="rId25"/>
    <p:sldId id="286" r:id="rId26"/>
    <p:sldId id="290" r:id="rId27"/>
    <p:sldId id="291" r:id="rId28"/>
    <p:sldId id="292" r:id="rId29"/>
    <p:sldId id="263" r:id="rId30"/>
    <p:sldId id="264" r:id="rId31"/>
    <p:sldId id="265" r:id="rId32"/>
    <p:sldId id="279" r:id="rId33"/>
    <p:sldId id="280" r:id="rId34"/>
    <p:sldId id="289" r:id="rId35"/>
    <p:sldId id="293" r:id="rId36"/>
    <p:sldId id="283" r:id="rId37"/>
    <p:sldId id="25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4660"/>
  </p:normalViewPr>
  <p:slideViewPr>
    <p:cSldViewPr>
      <p:cViewPr varScale="1">
        <p:scale>
          <a:sx n="69" d="100"/>
          <a:sy n="69" d="100"/>
        </p:scale>
        <p:origin x="-146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1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6FF8F6-89CF-40CF-AF37-2F9D395E92BB}" type="datetimeFigureOut">
              <a:rPr lang="en-US" smtClean="0"/>
              <a:pPr/>
              <a:t>6/1/2011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2D5D0E-5A5D-4672-A660-BB2180CEAE3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FF2D5D0E-5A5D-4672-A660-BB2180CEAE3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F2D5D0E-5A5D-4672-A660-BB2180CEAE34}"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F2D5D0E-5A5D-4672-A660-BB2180CEAE34}"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F2D5D0E-5A5D-4672-A660-BB2180CEAE34}"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F2D5D0E-5A5D-4672-A660-BB2180CEAE34}"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F2D5D0E-5A5D-4672-A660-BB2180CEAE34}"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F2D5D0E-5A5D-4672-A660-BB2180CEAE34}"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F2D5D0E-5A5D-4672-A660-BB2180CEAE34}"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F2D5D0E-5A5D-4672-A660-BB2180CEAE34}"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F2D5D0E-5A5D-4672-A660-BB2180CEAE34}"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F2D5D0E-5A5D-4672-A660-BB2180CEAE34}"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F2D5D0E-5A5D-4672-A660-BB2180CEAE34}"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F2D5D0E-5A5D-4672-A660-BB2180CEAE34}"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09367E87-DDF3-416D-950D-3B25209D38F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09367E87-DDF3-416D-950D-3B25209D38F9}"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F2D5D0E-5A5D-4672-A660-BB2180CEAE34}"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F2D5D0E-5A5D-4672-A660-BB2180CEAE34}"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F2D5D0E-5A5D-4672-A660-BB2180CEAE34}"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F2D5D0E-5A5D-4672-A660-BB2180CEAE34}"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F2D5D0E-5A5D-4672-A660-BB2180CEAE34}"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5F117B4-2DBA-4BFF-B365-804C90A053B8}" type="datetimeFigureOut">
              <a:rPr lang="en-US" smtClean="0"/>
              <a:pPr/>
              <a:t>6/1/2011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80017A42-AE9D-4765-A5F8-A018FCF1E903}"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F117B4-2DBA-4BFF-B365-804C90A053B8}" type="datetimeFigureOut">
              <a:rPr lang="en-US" smtClean="0"/>
              <a:pPr/>
              <a:t>6/1/2011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017A42-AE9D-4765-A5F8-A018FCF1E9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F117B4-2DBA-4BFF-B365-804C90A053B8}" type="datetimeFigureOut">
              <a:rPr lang="en-US" smtClean="0"/>
              <a:pPr/>
              <a:t>6/1/2011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017A42-AE9D-4765-A5F8-A018FCF1E9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F117B4-2DBA-4BFF-B365-804C90A053B8}" type="datetimeFigureOut">
              <a:rPr lang="en-US" smtClean="0"/>
              <a:pPr/>
              <a:t>6/1/2011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017A42-AE9D-4765-A5F8-A018FCF1E9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5F117B4-2DBA-4BFF-B365-804C90A053B8}" type="datetimeFigureOut">
              <a:rPr lang="en-US" smtClean="0"/>
              <a:pPr/>
              <a:t>6/1/2011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017A42-AE9D-4765-A5F8-A018FCF1E90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5F117B4-2DBA-4BFF-B365-804C90A053B8}" type="datetimeFigureOut">
              <a:rPr lang="en-US" smtClean="0"/>
              <a:pPr/>
              <a:t>6/1/2011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0017A42-AE9D-4765-A5F8-A018FCF1E9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5F117B4-2DBA-4BFF-B365-804C90A053B8}" type="datetimeFigureOut">
              <a:rPr lang="en-US" smtClean="0"/>
              <a:pPr/>
              <a:t>6/1/2011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0017A42-AE9D-4765-A5F8-A018FCF1E9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5F117B4-2DBA-4BFF-B365-804C90A053B8}" type="datetimeFigureOut">
              <a:rPr lang="en-US" smtClean="0"/>
              <a:pPr/>
              <a:t>6/1/2011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0017A42-AE9D-4765-A5F8-A018FCF1E9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5F117B4-2DBA-4BFF-B365-804C90A053B8}" type="datetimeFigureOut">
              <a:rPr lang="en-US" smtClean="0"/>
              <a:pPr/>
              <a:t>6/1/2011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0017A42-AE9D-4765-A5F8-A018FCF1E90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5F117B4-2DBA-4BFF-B365-804C90A053B8}" type="datetimeFigureOut">
              <a:rPr lang="en-US" smtClean="0"/>
              <a:pPr/>
              <a:t>6/1/2011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0017A42-AE9D-4765-A5F8-A018FCF1E9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5F117B4-2DBA-4BFF-B365-804C90A053B8}" type="datetimeFigureOut">
              <a:rPr lang="en-US" smtClean="0"/>
              <a:pPr/>
              <a:t>6/1/2011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0017A42-AE9D-4765-A5F8-A018FCF1E90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5F117B4-2DBA-4BFF-B365-804C90A053B8}" type="datetimeFigureOut">
              <a:rPr lang="en-US" smtClean="0"/>
              <a:pPr/>
              <a:t>6/1/2011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0017A42-AE9D-4765-A5F8-A018FCF1E90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57200"/>
            <a:ext cx="7406640" cy="2919984"/>
          </a:xfrm>
        </p:spPr>
        <p:txBody>
          <a:bodyPr>
            <a:noAutofit/>
          </a:bodyPr>
          <a:lstStyle/>
          <a:p>
            <a:r>
              <a:rPr lang="en-US" sz="4000" dirty="0" smtClean="0"/>
              <a:t>Let reasoning and communication be an integral part of your mathematics curriculum and use students’ insights to modify instruction</a:t>
            </a:r>
            <a:endParaRPr lang="en-US" sz="4000" dirty="0"/>
          </a:p>
        </p:txBody>
      </p:sp>
      <p:sp>
        <p:nvSpPr>
          <p:cNvPr id="3" name="Subtitle 2"/>
          <p:cNvSpPr>
            <a:spLocks noGrp="1"/>
          </p:cNvSpPr>
          <p:nvPr>
            <p:ph type="subTitle" idx="1"/>
          </p:nvPr>
        </p:nvSpPr>
        <p:spPr>
          <a:xfrm>
            <a:off x="1447800" y="4267200"/>
            <a:ext cx="7406640" cy="2362200"/>
          </a:xfrm>
        </p:spPr>
        <p:txBody>
          <a:bodyPr>
            <a:normAutofit fontScale="92500" lnSpcReduction="20000"/>
          </a:bodyPr>
          <a:lstStyle/>
          <a:p>
            <a:r>
              <a:rPr lang="en-US" dirty="0" err="1" smtClean="0"/>
              <a:t>Denisse</a:t>
            </a:r>
            <a:r>
              <a:rPr lang="en-US" dirty="0" smtClean="0"/>
              <a:t> R. Thompson</a:t>
            </a:r>
          </a:p>
          <a:p>
            <a:pPr algn="just"/>
            <a:r>
              <a:rPr lang="en-US" dirty="0" smtClean="0"/>
              <a:t>University of South Florida, USA</a:t>
            </a:r>
          </a:p>
          <a:p>
            <a:pPr algn="just"/>
            <a:endParaRPr lang="en-US" dirty="0" smtClean="0"/>
          </a:p>
          <a:p>
            <a:pPr algn="just"/>
            <a:r>
              <a:rPr lang="en-US" dirty="0" smtClean="0"/>
              <a:t>2011 Annual Mathematics Teachers Conference</a:t>
            </a:r>
          </a:p>
          <a:p>
            <a:pPr algn="just"/>
            <a:r>
              <a:rPr lang="en-US" dirty="0" smtClean="0"/>
              <a:t>Singapore</a:t>
            </a:r>
          </a:p>
          <a:p>
            <a:pPr algn="just"/>
            <a:r>
              <a:rPr lang="en-US" dirty="0" smtClean="0"/>
              <a:t>June 2, 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228600"/>
            <a:ext cx="7498080" cy="1143000"/>
          </a:xfrm>
        </p:spPr>
        <p:txBody>
          <a:bodyPr>
            <a:normAutofit fontScale="90000"/>
          </a:bodyPr>
          <a:lstStyle/>
          <a:p>
            <a:r>
              <a:rPr lang="en-US" sz="3600" dirty="0" smtClean="0"/>
              <a:t>Strategy 2: Given a set of conditions, consider changing the conditions</a:t>
            </a:r>
            <a:endParaRPr lang="en-US" sz="3600" dirty="0"/>
          </a:p>
        </p:txBody>
      </p:sp>
      <p:sp>
        <p:nvSpPr>
          <p:cNvPr id="6" name="Content Placeholder 5"/>
          <p:cNvSpPr>
            <a:spLocks noGrp="1"/>
          </p:cNvSpPr>
          <p:nvPr>
            <p:ph idx="1"/>
          </p:nvPr>
        </p:nvSpPr>
        <p:spPr>
          <a:xfrm>
            <a:off x="1066800" y="1447800"/>
            <a:ext cx="7866888" cy="5410200"/>
          </a:xfrm>
        </p:spPr>
        <p:txBody>
          <a:bodyPr>
            <a:normAutofit fontScale="40000" lnSpcReduction="20000"/>
          </a:bodyPr>
          <a:lstStyle/>
          <a:p>
            <a:r>
              <a:rPr lang="en-US" sz="6000" dirty="0" smtClean="0"/>
              <a:t>Typical problem:  9 + 2 + 1 = _____</a:t>
            </a:r>
          </a:p>
          <a:p>
            <a:pPr>
              <a:buNone/>
            </a:pPr>
            <a:endParaRPr lang="en-US" sz="6000" dirty="0" smtClean="0"/>
          </a:p>
          <a:p>
            <a:pPr>
              <a:spcAft>
                <a:spcPts val="600"/>
              </a:spcAft>
            </a:pPr>
            <a:r>
              <a:rPr lang="en-US" sz="6000" dirty="0" smtClean="0"/>
              <a:t>Possible revision: </a:t>
            </a:r>
            <a:r>
              <a:rPr lang="en-US" sz="6000" dirty="0" err="1" smtClean="0"/>
              <a:t>Balpreet</a:t>
            </a:r>
            <a:r>
              <a:rPr lang="en-US" sz="6000" dirty="0" smtClean="0"/>
              <a:t> has 12 pounds of chocolate to package in three identical containers:</a:t>
            </a:r>
          </a:p>
          <a:p>
            <a:pPr lvl="1"/>
            <a:r>
              <a:rPr lang="en-US" sz="6000" dirty="0" smtClean="0"/>
              <a:t>Each container has a whole number of pounds.</a:t>
            </a:r>
          </a:p>
          <a:p>
            <a:pPr lvl="1"/>
            <a:r>
              <a:rPr lang="en-US" sz="6000" dirty="0" smtClean="0"/>
              <a:t>Each container has some chocolate in it.</a:t>
            </a:r>
          </a:p>
          <a:p>
            <a:pPr lvl="1"/>
            <a:r>
              <a:rPr lang="en-US" sz="6000" dirty="0" smtClean="0"/>
              <a:t>No two containers have the same number of pounds.</a:t>
            </a:r>
          </a:p>
          <a:p>
            <a:pPr lvl="1"/>
            <a:r>
              <a:rPr lang="en-US" sz="6000" dirty="0" smtClean="0"/>
              <a:t>All 12 pounds of chocolate must be used.</a:t>
            </a:r>
          </a:p>
          <a:p>
            <a:pPr lvl="0"/>
            <a:r>
              <a:rPr lang="en-US" sz="6000" dirty="0" smtClean="0"/>
              <a:t>A. 	Find </a:t>
            </a:r>
            <a:r>
              <a:rPr lang="en-US" sz="6000" b="1" dirty="0" smtClean="0"/>
              <a:t>one</a:t>
            </a:r>
            <a:r>
              <a:rPr lang="en-US" sz="6000" dirty="0" smtClean="0"/>
              <a:t> way to distribute the chocolate.	</a:t>
            </a:r>
          </a:p>
          <a:p>
            <a:pPr lvl="0"/>
            <a:r>
              <a:rPr lang="en-US" sz="6000" dirty="0" smtClean="0"/>
              <a:t>B.	Find </a:t>
            </a:r>
            <a:r>
              <a:rPr lang="en-US" sz="6000" b="1" dirty="0" smtClean="0"/>
              <a:t>all</a:t>
            </a:r>
            <a:r>
              <a:rPr lang="en-US" sz="6000" dirty="0" smtClean="0"/>
              <a:t> possible ways to distribute the chocolate.</a:t>
            </a:r>
          </a:p>
          <a:p>
            <a:pPr lvl="0"/>
            <a:r>
              <a:rPr lang="en-US" sz="6000" dirty="0" smtClean="0">
                <a:solidFill>
                  <a:srgbClr val="FF0000"/>
                </a:solidFill>
              </a:rPr>
              <a:t>C. 	How do you know you have all the ways?</a:t>
            </a:r>
          </a:p>
          <a:p>
            <a:pPr lvl="0"/>
            <a:r>
              <a:rPr lang="en-US" sz="6000" dirty="0" smtClean="0">
                <a:solidFill>
                  <a:srgbClr val="FF0000"/>
                </a:solidFill>
              </a:rPr>
              <a:t>D.  	How does the answer change if you change one or 	more of the conditions?</a:t>
            </a:r>
            <a:r>
              <a:rPr lang="en-US" sz="3400" dirty="0" smtClean="0">
                <a:solidFill>
                  <a:srgbClr val="FF0000"/>
                </a:solidFill>
              </a:rPr>
              <a:t/>
            </a:r>
            <a:br>
              <a:rPr lang="en-US" sz="3400" dirty="0" smtClean="0">
                <a:solidFill>
                  <a:srgbClr val="FF0000"/>
                </a:solidFill>
              </a:rPr>
            </a:br>
            <a:r>
              <a:rPr lang="en-US" sz="3400" dirty="0" smtClean="0">
                <a:solidFill>
                  <a:srgbClr val="FF0000"/>
                </a:solidFill>
              </a:rPr>
              <a:t/>
            </a:r>
            <a:br>
              <a:rPr lang="en-US" sz="3400" dirty="0" smtClean="0">
                <a:solidFill>
                  <a:srgbClr val="FF0000"/>
                </a:solidFill>
              </a:rPr>
            </a:br>
            <a:r>
              <a:rPr lang="en-US" sz="5000" dirty="0" smtClean="0"/>
              <a:t>(adapted from Thompson &amp; Shultz-Ferrell, 2008)</a:t>
            </a:r>
          </a:p>
          <a:p>
            <a:pPr lvl="0">
              <a:buNone/>
            </a:pPr>
            <a:r>
              <a:rPr lang="en-US" sz="3400" dirty="0" smtClean="0">
                <a:solidFill>
                  <a:srgbClr val="FF0000"/>
                </a:solidFill>
              </a:rPr>
              <a:t> </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ox(in)">
                                      <p:cBhvr>
                                        <p:cTn id="12" dur="500"/>
                                        <p:tgtEl>
                                          <p:spTgt spid="6">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box(in)">
                                      <p:cBhvr>
                                        <p:cTn id="15" dur="500"/>
                                        <p:tgtEl>
                                          <p:spTgt spid="6">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box(in)">
                                      <p:cBhvr>
                                        <p:cTn id="18" dur="500"/>
                                        <p:tgtEl>
                                          <p:spTgt spid="6">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box(in)">
                                      <p:cBhvr>
                                        <p:cTn id="21" dur="500"/>
                                        <p:tgtEl>
                                          <p:spTgt spid="6">
                                            <p:txEl>
                                              <p:pRg st="5" end="5"/>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box(in)">
                                      <p:cBhvr>
                                        <p:cTn id="24" dur="500"/>
                                        <p:tgtEl>
                                          <p:spTgt spid="6">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box(in)">
                                      <p:cBhvr>
                                        <p:cTn id="29" dur="500"/>
                                        <p:tgtEl>
                                          <p:spTgt spid="6">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box(in)">
                                      <p:cBhvr>
                                        <p:cTn id="34" dur="500"/>
                                        <p:tgtEl>
                                          <p:spTgt spid="6">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animEffect transition="in" filter="box(in)">
                                      <p:cBhvr>
                                        <p:cTn id="39" dur="500"/>
                                        <p:tgtEl>
                                          <p:spTgt spid="6">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6">
                                            <p:txEl>
                                              <p:pRg st="10" end="10"/>
                                            </p:txEl>
                                          </p:spTgt>
                                        </p:tgtEl>
                                        <p:attrNameLst>
                                          <p:attrName>style.visibility</p:attrName>
                                        </p:attrNameLst>
                                      </p:cBhvr>
                                      <p:to>
                                        <p:strVal val="visible"/>
                                      </p:to>
                                    </p:set>
                                    <p:animEffect transition="in" filter="box(in)">
                                      <p:cBhvr>
                                        <p:cTn id="44"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Sample Response</a:t>
            </a:r>
            <a:endParaRPr lang="en-US" sz="3600"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990600" y="1600200"/>
            <a:ext cx="7943850" cy="4038600"/>
          </a:xfrm>
          <a:prstGeom prst="rect">
            <a:avLst/>
          </a:prstGeom>
          <a:noFill/>
          <a:ln w="9525">
            <a:noFill/>
            <a:miter lim="800000"/>
            <a:headEnd/>
            <a:tailEnd/>
          </a:ln>
        </p:spPr>
      </p:pic>
      <p:sp>
        <p:nvSpPr>
          <p:cNvPr id="5" name="TextBox 4"/>
          <p:cNvSpPr txBox="1"/>
          <p:nvPr/>
        </p:nvSpPr>
        <p:spPr>
          <a:xfrm>
            <a:off x="1219200" y="6324600"/>
            <a:ext cx="4267200" cy="400110"/>
          </a:xfrm>
          <a:prstGeom prst="rect">
            <a:avLst/>
          </a:prstGeom>
          <a:noFill/>
        </p:spPr>
        <p:txBody>
          <a:bodyPr wrap="square" rtlCol="0">
            <a:spAutoFit/>
          </a:bodyPr>
          <a:lstStyle/>
          <a:p>
            <a:r>
              <a:rPr lang="en-US" sz="2000" dirty="0" smtClean="0"/>
              <a:t>From Thompson &amp; Schultz-Ferrell, 2008</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Strategy 3: Use one result to find patterns or predict other results</a:t>
            </a:r>
            <a:endParaRPr lang="en-US" sz="3600" dirty="0"/>
          </a:p>
        </p:txBody>
      </p:sp>
      <p:sp>
        <p:nvSpPr>
          <p:cNvPr id="3" name="Content Placeholder 2"/>
          <p:cNvSpPr>
            <a:spLocks noGrp="1"/>
          </p:cNvSpPr>
          <p:nvPr>
            <p:ph idx="1"/>
          </p:nvPr>
        </p:nvSpPr>
        <p:spPr>
          <a:xfrm>
            <a:off x="1066800" y="1752600"/>
            <a:ext cx="7866888" cy="4800600"/>
          </a:xfrm>
        </p:spPr>
        <p:txBody>
          <a:bodyPr>
            <a:normAutofit fontScale="85000" lnSpcReduction="20000"/>
          </a:bodyPr>
          <a:lstStyle/>
          <a:p>
            <a:r>
              <a:rPr lang="en-US" dirty="0" smtClean="0"/>
              <a:t>Typical:  Multiply 6.5 by 5.</a:t>
            </a:r>
          </a:p>
          <a:p>
            <a:endParaRPr lang="en-US" dirty="0" smtClean="0"/>
          </a:p>
          <a:p>
            <a:r>
              <a:rPr lang="en-US" dirty="0" smtClean="0"/>
              <a:t>Possible revision: </a:t>
            </a:r>
          </a:p>
          <a:p>
            <a:r>
              <a:rPr lang="en-US" dirty="0" smtClean="0"/>
              <a:t>A.	Multiply 6.5 by a number so that the product 	is 	between 110 and 140. Record the numbers you 	try. </a:t>
            </a:r>
            <a:r>
              <a:rPr lang="en-US" dirty="0" smtClean="0">
                <a:solidFill>
                  <a:srgbClr val="FF0000"/>
                </a:solidFill>
              </a:rPr>
              <a:t>How did you decide what numbers to try?</a:t>
            </a:r>
          </a:p>
          <a:p>
            <a:r>
              <a:rPr lang="en-US" dirty="0" smtClean="0"/>
              <a:t>B. 	Multiply 6.5 by a number so that the product is 	between 1100 and 1400. </a:t>
            </a:r>
            <a:r>
              <a:rPr lang="en-US" dirty="0" smtClean="0">
                <a:solidFill>
                  <a:srgbClr val="FF0000"/>
                </a:solidFill>
              </a:rPr>
              <a:t>Explain how your work 	in A could help you do this problem in one step.</a:t>
            </a:r>
          </a:p>
          <a:p>
            <a:r>
              <a:rPr lang="en-US" dirty="0" smtClean="0"/>
              <a:t>C.	Multiply 0.65 by a number so that the product is 	between 1100 and 1400. </a:t>
            </a:r>
            <a:r>
              <a:rPr lang="en-US" dirty="0" smtClean="0">
                <a:solidFill>
                  <a:srgbClr val="FF0000"/>
                </a:solidFill>
              </a:rPr>
              <a:t>How does your work 	in A or B help you answer this problem?</a:t>
            </a:r>
            <a:r>
              <a:rPr lang="en-US" dirty="0" smtClean="0"/>
              <a:t/>
            </a:r>
            <a:br>
              <a:rPr lang="en-US" dirty="0" smtClean="0"/>
            </a:br>
            <a:r>
              <a:rPr lang="en-US" dirty="0" smtClean="0"/>
              <a:t>	</a:t>
            </a:r>
            <a:r>
              <a:rPr lang="en-US" sz="2600" dirty="0" smtClean="0"/>
              <a:t>(adapted from Thompson &amp; Schultz-Ferrell, 2008)</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amond(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amond(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amond(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Strategy 3: Use one result to find patterns or predict other results</a:t>
            </a:r>
            <a:endParaRPr lang="en-US" sz="3600" dirty="0"/>
          </a:p>
        </p:txBody>
      </p:sp>
      <p:sp>
        <p:nvSpPr>
          <p:cNvPr id="3" name="Content Placeholder 2"/>
          <p:cNvSpPr>
            <a:spLocks noGrp="1"/>
          </p:cNvSpPr>
          <p:nvPr>
            <p:ph idx="1"/>
          </p:nvPr>
        </p:nvSpPr>
        <p:spPr>
          <a:xfrm>
            <a:off x="990600" y="1447800"/>
            <a:ext cx="8153400" cy="5410200"/>
          </a:xfrm>
        </p:spPr>
        <p:txBody>
          <a:bodyPr>
            <a:normAutofit/>
          </a:bodyPr>
          <a:lstStyle/>
          <a:p>
            <a:r>
              <a:rPr lang="en-US" sz="2800" dirty="0" smtClean="0"/>
              <a:t>In the book, </a:t>
            </a:r>
            <a:r>
              <a:rPr lang="en-US" sz="2800" i="1" dirty="0" smtClean="0"/>
              <a:t>Two of Everything</a:t>
            </a:r>
            <a:r>
              <a:rPr lang="en-US" sz="2800" dirty="0" smtClean="0"/>
              <a:t> by Lily Toy Hong, an old man finds a brass pot that doubles everything put into it. They put five coins in the pot and take out 10, put 10 in the pot and take out 20, and so on.  </a:t>
            </a:r>
          </a:p>
          <a:p>
            <a:r>
              <a:rPr lang="en-US" sz="2800" dirty="0" smtClean="0"/>
              <a:t>Predict how long it will take to collect at least 1,000,000 coins. What did you think about?</a:t>
            </a:r>
          </a:p>
          <a:p>
            <a:r>
              <a:rPr lang="en-US" sz="2800" dirty="0" smtClean="0"/>
              <a:t>What if the brass pot triples what is placed inside it instead of doubling it? How would this change the amount of time it takes to get at least 1,000,000 coins?</a:t>
            </a:r>
          </a:p>
          <a:p>
            <a:endParaRPr lang="en-US" sz="26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Strategy 4: Turn concepts into conjectures for students to investigate</a:t>
            </a:r>
            <a:endParaRPr lang="en-US" sz="3600" dirty="0"/>
          </a:p>
        </p:txBody>
      </p:sp>
      <p:sp>
        <p:nvSpPr>
          <p:cNvPr id="3" name="Content Placeholder 2"/>
          <p:cNvSpPr>
            <a:spLocks noGrp="1"/>
          </p:cNvSpPr>
          <p:nvPr>
            <p:ph idx="1"/>
          </p:nvPr>
        </p:nvSpPr>
        <p:spPr/>
        <p:txBody>
          <a:bodyPr>
            <a:normAutofit lnSpcReduction="10000"/>
          </a:bodyPr>
          <a:lstStyle/>
          <a:p>
            <a:r>
              <a:rPr lang="en-US" sz="2800" dirty="0" smtClean="0"/>
              <a:t>Typical problem: Evaluate 4(5 + 2).</a:t>
            </a:r>
          </a:p>
          <a:p>
            <a:endParaRPr lang="en-US" dirty="0" smtClean="0"/>
          </a:p>
          <a:p>
            <a:pPr lvl="0"/>
            <a:r>
              <a:rPr lang="en-US" sz="2800" dirty="0" smtClean="0"/>
              <a:t>Possible revision: For all real numbers 3, </a:t>
            </a:r>
            <a:r>
              <a:rPr lang="en-US" sz="2800" i="1" dirty="0" smtClean="0"/>
              <a:t>x</a:t>
            </a:r>
            <a:r>
              <a:rPr lang="en-US" sz="2800" dirty="0" smtClean="0"/>
              <a:t> and </a:t>
            </a:r>
            <a:r>
              <a:rPr lang="en-US" sz="2800" i="1" dirty="0" smtClean="0"/>
              <a:t>y</a:t>
            </a:r>
            <a:r>
              <a:rPr lang="en-US" sz="2800" dirty="0" smtClean="0"/>
              <a:t>, is it true that 3(</a:t>
            </a:r>
            <a:r>
              <a:rPr lang="en-US" sz="2800" i="1" dirty="0" smtClean="0"/>
              <a:t>x</a:t>
            </a:r>
            <a:r>
              <a:rPr lang="en-US" sz="2800" dirty="0" smtClean="0"/>
              <a:t> – </a:t>
            </a:r>
            <a:r>
              <a:rPr lang="en-US" sz="2800" i="1" dirty="0" smtClean="0"/>
              <a:t>y</a:t>
            </a:r>
            <a:r>
              <a:rPr lang="en-US" sz="2800" dirty="0" smtClean="0"/>
              <a:t>) = 3</a:t>
            </a:r>
            <a:r>
              <a:rPr lang="en-US" sz="2800" i="1" dirty="0" smtClean="0"/>
              <a:t>x</a:t>
            </a:r>
            <a:r>
              <a:rPr lang="en-US" sz="2800" dirty="0" smtClean="0"/>
              <a:t> – </a:t>
            </a:r>
            <a:r>
              <a:rPr lang="en-US" sz="2800" i="1" dirty="0" smtClean="0"/>
              <a:t>y</a:t>
            </a:r>
            <a:r>
              <a:rPr lang="en-US" sz="2800" dirty="0" smtClean="0"/>
              <a:t>? __ Yes  __ No</a:t>
            </a:r>
          </a:p>
          <a:p>
            <a:pPr lvl="0"/>
            <a:r>
              <a:rPr lang="en-US" sz="2800" dirty="0" smtClean="0">
                <a:solidFill>
                  <a:srgbClr val="FF0000"/>
                </a:solidFill>
              </a:rPr>
              <a:t>Suppose you had to convince a person in another class that your answer is correct. Explain your reasoning. </a:t>
            </a:r>
          </a:p>
          <a:p>
            <a:pPr lvl="0"/>
            <a:endParaRPr lang="en-US" sz="2800" dirty="0" smtClean="0">
              <a:solidFill>
                <a:srgbClr val="FF0000"/>
              </a:solidFill>
            </a:endParaRPr>
          </a:p>
          <a:p>
            <a:pPr lvl="0"/>
            <a:r>
              <a:rPr lang="en-US" sz="2800" dirty="0" smtClean="0"/>
              <a:t>Second revision: </a:t>
            </a:r>
            <a:r>
              <a:rPr lang="en-US" sz="2800" dirty="0" smtClean="0">
                <a:solidFill>
                  <a:srgbClr val="0070C0"/>
                </a:solidFill>
              </a:rPr>
              <a:t>For all real numbers 3, </a:t>
            </a:r>
            <a:r>
              <a:rPr lang="en-US" sz="2800" i="1" dirty="0" smtClean="0">
                <a:solidFill>
                  <a:srgbClr val="0070C0"/>
                </a:solidFill>
              </a:rPr>
              <a:t>x</a:t>
            </a:r>
            <a:r>
              <a:rPr lang="en-US" sz="2800" dirty="0" smtClean="0">
                <a:solidFill>
                  <a:srgbClr val="0070C0"/>
                </a:solidFill>
              </a:rPr>
              <a:t>, and </a:t>
            </a:r>
            <a:r>
              <a:rPr lang="en-US" sz="2800" i="1" dirty="0" smtClean="0">
                <a:solidFill>
                  <a:srgbClr val="0070C0"/>
                </a:solidFill>
              </a:rPr>
              <a:t>y</a:t>
            </a:r>
            <a:r>
              <a:rPr lang="en-US" sz="2800" dirty="0" smtClean="0">
                <a:solidFill>
                  <a:srgbClr val="0070C0"/>
                </a:solidFill>
              </a:rPr>
              <a:t>, is 3(</a:t>
            </a:r>
            <a:r>
              <a:rPr lang="en-US" sz="2800" i="1" dirty="0" smtClean="0">
                <a:solidFill>
                  <a:srgbClr val="0070C0"/>
                </a:solidFill>
              </a:rPr>
              <a:t>x</a:t>
            </a:r>
            <a:r>
              <a:rPr lang="en-US" sz="2800" dirty="0" smtClean="0">
                <a:solidFill>
                  <a:srgbClr val="0070C0"/>
                </a:solidFill>
              </a:rPr>
              <a:t> – </a:t>
            </a:r>
            <a:r>
              <a:rPr lang="en-US" sz="2800" i="1" dirty="0" smtClean="0">
                <a:solidFill>
                  <a:srgbClr val="0070C0"/>
                </a:solidFill>
              </a:rPr>
              <a:t>y</a:t>
            </a:r>
            <a:r>
              <a:rPr lang="en-US" sz="2800" dirty="0" smtClean="0">
                <a:solidFill>
                  <a:srgbClr val="0070C0"/>
                </a:solidFill>
              </a:rPr>
              <a:t>) = 3</a:t>
            </a:r>
            <a:r>
              <a:rPr lang="en-US" sz="2800" i="1" dirty="0" smtClean="0">
                <a:solidFill>
                  <a:srgbClr val="0070C0"/>
                </a:solidFill>
              </a:rPr>
              <a:t>x</a:t>
            </a:r>
            <a:r>
              <a:rPr lang="en-US" sz="2800" dirty="0" smtClean="0">
                <a:solidFill>
                  <a:srgbClr val="0070C0"/>
                </a:solidFill>
              </a:rPr>
              <a:t> – </a:t>
            </a:r>
            <a:r>
              <a:rPr lang="en-US" sz="2800" i="1" dirty="0" smtClean="0">
                <a:solidFill>
                  <a:srgbClr val="0070C0"/>
                </a:solidFill>
              </a:rPr>
              <a:t>y</a:t>
            </a:r>
            <a:r>
              <a:rPr lang="en-US" sz="2800" dirty="0" smtClean="0">
                <a:solidFill>
                  <a:srgbClr val="0070C0"/>
                </a:solidFill>
              </a:rPr>
              <a:t> </a:t>
            </a:r>
            <a:r>
              <a:rPr lang="en-US" sz="2800" i="1" dirty="0" smtClean="0">
                <a:solidFill>
                  <a:srgbClr val="0070C0"/>
                </a:solidFill>
              </a:rPr>
              <a:t>always </a:t>
            </a:r>
            <a:r>
              <a:rPr lang="en-US" sz="2800" dirty="0" smtClean="0">
                <a:solidFill>
                  <a:srgbClr val="0070C0"/>
                </a:solidFill>
              </a:rPr>
              <a:t>true, </a:t>
            </a:r>
            <a:r>
              <a:rPr lang="en-US" sz="2800" i="1" dirty="0" smtClean="0">
                <a:solidFill>
                  <a:srgbClr val="0070C0"/>
                </a:solidFill>
              </a:rPr>
              <a:t>sometimes </a:t>
            </a:r>
            <a:r>
              <a:rPr lang="en-US" sz="2800" dirty="0" smtClean="0">
                <a:solidFill>
                  <a:srgbClr val="0070C0"/>
                </a:solidFill>
              </a:rPr>
              <a:t>true, or </a:t>
            </a:r>
            <a:r>
              <a:rPr lang="en-US" sz="2800" i="1" dirty="0" smtClean="0">
                <a:solidFill>
                  <a:srgbClr val="0070C0"/>
                </a:solidFill>
              </a:rPr>
              <a:t>never</a:t>
            </a:r>
            <a:r>
              <a:rPr lang="en-US" sz="2800" dirty="0" smtClean="0">
                <a:solidFill>
                  <a:srgbClr val="0070C0"/>
                </a:solidFill>
              </a:rPr>
              <a:t> true. Justify your answer.</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Sample responses</a:t>
            </a:r>
            <a:endParaRPr lang="en-US" sz="3600"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1828800" y="1676400"/>
            <a:ext cx="6629400" cy="1447800"/>
          </a:xfrm>
          <a:prstGeom prst="rect">
            <a:avLst/>
          </a:prstGeom>
          <a:noFill/>
          <a:ln w="9525">
            <a:noFill/>
            <a:miter lim="800000"/>
            <a:headEnd/>
            <a:tailEnd/>
          </a:ln>
        </p:spPr>
      </p:pic>
      <p:pic>
        <p:nvPicPr>
          <p:cNvPr id="6147" name="Picture 3"/>
          <p:cNvPicPr>
            <a:picLocks noGrp="1" noChangeAspect="1" noChangeArrowheads="1"/>
          </p:cNvPicPr>
          <p:nvPr>
            <p:ph sz="half" idx="2"/>
          </p:nvPr>
        </p:nvPicPr>
        <p:blipFill>
          <a:blip r:embed="rId3" cstate="print"/>
          <a:srcRect/>
          <a:stretch>
            <a:fillRect/>
          </a:stretch>
        </p:blipFill>
        <p:spPr bwMode="auto">
          <a:xfrm>
            <a:off x="1905000" y="3886200"/>
            <a:ext cx="6248400" cy="2667000"/>
          </a:xfrm>
          <a:prstGeom prst="rect">
            <a:avLst/>
          </a:prstGeom>
          <a:noFill/>
          <a:ln w="9525">
            <a:noFill/>
            <a:miter lim="800000"/>
            <a:headEnd/>
            <a:tailEnd/>
          </a:ln>
        </p:spPr>
      </p:pic>
      <p:sp>
        <p:nvSpPr>
          <p:cNvPr id="8" name="TextBox 7"/>
          <p:cNvSpPr txBox="1"/>
          <p:nvPr/>
        </p:nvSpPr>
        <p:spPr>
          <a:xfrm>
            <a:off x="990600" y="1295400"/>
            <a:ext cx="1676400" cy="461665"/>
          </a:xfrm>
          <a:prstGeom prst="rect">
            <a:avLst/>
          </a:prstGeom>
          <a:noFill/>
        </p:spPr>
        <p:txBody>
          <a:bodyPr wrap="square" rtlCol="0">
            <a:spAutoFit/>
          </a:bodyPr>
          <a:lstStyle/>
          <a:p>
            <a:r>
              <a:rPr lang="en-US" sz="2400" dirty="0" smtClean="0"/>
              <a:t>Response A</a:t>
            </a:r>
            <a:endParaRPr lang="en-US" sz="2400" dirty="0"/>
          </a:p>
        </p:txBody>
      </p:sp>
      <p:sp>
        <p:nvSpPr>
          <p:cNvPr id="9" name="TextBox 8"/>
          <p:cNvSpPr txBox="1"/>
          <p:nvPr/>
        </p:nvSpPr>
        <p:spPr>
          <a:xfrm>
            <a:off x="990600" y="3352800"/>
            <a:ext cx="1828800" cy="461665"/>
          </a:xfrm>
          <a:prstGeom prst="rect">
            <a:avLst/>
          </a:prstGeom>
          <a:noFill/>
        </p:spPr>
        <p:txBody>
          <a:bodyPr wrap="square" rtlCol="0">
            <a:spAutoFit/>
          </a:bodyPr>
          <a:lstStyle/>
          <a:p>
            <a:r>
              <a:rPr lang="en-US" sz="2400" dirty="0" smtClean="0"/>
              <a:t>Response B</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Another example</a:t>
            </a:r>
            <a:endParaRPr lang="en-US" sz="3600" dirty="0"/>
          </a:p>
        </p:txBody>
      </p:sp>
      <p:sp>
        <p:nvSpPr>
          <p:cNvPr id="6" name="Content Placeholder 5"/>
          <p:cNvSpPr>
            <a:spLocks noGrp="1"/>
          </p:cNvSpPr>
          <p:nvPr>
            <p:ph idx="1"/>
          </p:nvPr>
        </p:nvSpPr>
        <p:spPr>
          <a:xfrm>
            <a:off x="990600" y="1219200"/>
            <a:ext cx="8153400" cy="5638800"/>
          </a:xfrm>
        </p:spPr>
        <p:txBody>
          <a:bodyPr>
            <a:normAutofit fontScale="92500" lnSpcReduction="20000"/>
          </a:bodyPr>
          <a:lstStyle/>
          <a:p>
            <a:r>
              <a:rPr lang="en-US" sz="2800" dirty="0" smtClean="0"/>
              <a:t>Typical problem:  A quadrilateral has three angles with measures 100</a:t>
            </a:r>
            <a:r>
              <a:rPr lang="en-US" sz="2800" dirty="0" smtClean="0">
                <a:sym typeface="Symbol"/>
              </a:rPr>
              <a:t>, 60, and 130. What is the measure of the 4</a:t>
            </a:r>
            <a:r>
              <a:rPr lang="en-US" sz="2800" baseline="30000" dirty="0" smtClean="0">
                <a:sym typeface="Symbol"/>
              </a:rPr>
              <a:t>th</a:t>
            </a:r>
            <a:r>
              <a:rPr lang="en-US" sz="2800" dirty="0" smtClean="0">
                <a:sym typeface="Symbol"/>
              </a:rPr>
              <a:t> angle?</a:t>
            </a:r>
          </a:p>
          <a:p>
            <a:endParaRPr lang="en-US" dirty="0" smtClean="0"/>
          </a:p>
          <a:p>
            <a:r>
              <a:rPr lang="en-US" sz="2800" dirty="0" smtClean="0"/>
              <a:t>Possible revision: Is it possible for a quadrilateral to have four obtuse angles? </a:t>
            </a:r>
            <a:r>
              <a:rPr lang="en-US" sz="2800" dirty="0" smtClean="0">
                <a:solidFill>
                  <a:srgbClr val="FF0000"/>
                </a:solidFill>
              </a:rPr>
              <a:t>How do you know?</a:t>
            </a:r>
          </a:p>
          <a:p>
            <a:pPr lvl="1"/>
            <a:r>
              <a:rPr lang="en-US" sz="2400" dirty="0" smtClean="0">
                <a:solidFill>
                  <a:srgbClr val="FF0000"/>
                </a:solidFill>
              </a:rPr>
              <a:t>Can a triangle have more than one obtuse angle? Explain your thinking.</a:t>
            </a:r>
          </a:p>
          <a:p>
            <a:pPr lvl="1"/>
            <a:r>
              <a:rPr lang="en-US" sz="2400" dirty="0" smtClean="0">
                <a:solidFill>
                  <a:srgbClr val="FF0000"/>
                </a:solidFill>
              </a:rPr>
              <a:t>Can a quadrilateral have two obtuse angles? If so, draw a picture. If not, explain why not.</a:t>
            </a:r>
          </a:p>
          <a:p>
            <a:pPr lvl="1"/>
            <a:r>
              <a:rPr lang="en-US" sz="2400" dirty="0" smtClean="0">
                <a:solidFill>
                  <a:srgbClr val="FF0000"/>
                </a:solidFill>
              </a:rPr>
              <a:t>Can a quadrilateral have three obtuse angles? If so, draw a picture. If not, explain why not.</a:t>
            </a:r>
          </a:p>
          <a:p>
            <a:endParaRPr lang="en-US" sz="2800" dirty="0" smtClean="0">
              <a:solidFill>
                <a:srgbClr val="FF0000"/>
              </a:solidFill>
            </a:endParaRPr>
          </a:p>
          <a:p>
            <a:r>
              <a:rPr lang="en-US" sz="2800" dirty="0" smtClean="0"/>
              <a:t>Show that a quadrilateral cannot have four obtuse angles.</a:t>
            </a:r>
          </a:p>
          <a:p>
            <a:pPr lvl="1"/>
            <a:r>
              <a:rPr lang="en-US" sz="2400" dirty="0" smtClean="0"/>
              <a:t>Less opportunity for reasoning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amond(in)">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amond(in)">
                                      <p:cBhvr>
                                        <p:cTn id="17" dur="2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amond(in)">
                                      <p:cBhvr>
                                        <p:cTn id="22" dur="2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amond(in)">
                                      <p:cBhvr>
                                        <p:cTn id="27" dur="20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diamond(in)">
                                      <p:cBhvr>
                                        <p:cTn id="32" dur="2000"/>
                                        <p:tgtEl>
                                          <p:spTgt spid="6">
                                            <p:txEl>
                                              <p:pRg st="7" end="7"/>
                                            </p:txEl>
                                          </p:spTgt>
                                        </p:tgtEl>
                                      </p:cBhvr>
                                    </p:animEffect>
                                  </p:childTnLst>
                                </p:cTn>
                              </p:par>
                              <p:par>
                                <p:cTn id="33" presetID="8" presetClass="entr" presetSubtype="16"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diamond(in)">
                                      <p:cBhvr>
                                        <p:cTn id="35"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Strategy 5: Encourage students to solve a problem in multiple ways</a:t>
            </a:r>
            <a:endParaRPr lang="en-US" sz="3600" dirty="0"/>
          </a:p>
        </p:txBody>
      </p:sp>
      <p:sp>
        <p:nvSpPr>
          <p:cNvPr id="3" name="Content Placeholder 2"/>
          <p:cNvSpPr>
            <a:spLocks noGrp="1"/>
          </p:cNvSpPr>
          <p:nvPr>
            <p:ph idx="1"/>
          </p:nvPr>
        </p:nvSpPr>
        <p:spPr>
          <a:xfrm>
            <a:off x="1371600" y="1752600"/>
            <a:ext cx="7498080" cy="4800600"/>
          </a:xfrm>
        </p:spPr>
        <p:txBody>
          <a:bodyPr/>
          <a:lstStyle/>
          <a:p>
            <a:r>
              <a:rPr lang="en-US" sz="2800" dirty="0" smtClean="0"/>
              <a:t>Typical problem: Find the area.</a:t>
            </a:r>
          </a:p>
          <a:p>
            <a:endParaRPr lang="en-US" dirty="0" smtClean="0"/>
          </a:p>
          <a:p>
            <a:pPr>
              <a:buNone/>
            </a:pPr>
            <a:r>
              <a:rPr lang="en-US" sz="2800" dirty="0" smtClean="0"/>
              <a:t> </a:t>
            </a:r>
            <a:endParaRPr lang="en-US" dirty="0"/>
          </a:p>
        </p:txBody>
      </p:sp>
      <p:grpSp>
        <p:nvGrpSpPr>
          <p:cNvPr id="7" name="Group 6"/>
          <p:cNvGrpSpPr/>
          <p:nvPr/>
        </p:nvGrpSpPr>
        <p:grpSpPr>
          <a:xfrm>
            <a:off x="6248400" y="2438400"/>
            <a:ext cx="2209800" cy="1066800"/>
            <a:chOff x="6400800" y="1371600"/>
            <a:chExt cx="2209800" cy="1066800"/>
          </a:xfrm>
        </p:grpSpPr>
        <p:sp>
          <p:nvSpPr>
            <p:cNvPr id="4" name="Rectangle 3"/>
            <p:cNvSpPr/>
            <p:nvPr/>
          </p:nvSpPr>
          <p:spPr>
            <a:xfrm>
              <a:off x="7086600" y="1676400"/>
              <a:ext cx="152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00800" y="1981200"/>
              <a:ext cx="685800" cy="369332"/>
            </a:xfrm>
            <a:prstGeom prst="rect">
              <a:avLst/>
            </a:prstGeom>
            <a:noFill/>
          </p:spPr>
          <p:txBody>
            <a:bodyPr wrap="square" rtlCol="0">
              <a:spAutoFit/>
            </a:bodyPr>
            <a:lstStyle/>
            <a:p>
              <a:r>
                <a:rPr lang="en-US" dirty="0" smtClean="0"/>
                <a:t>3 cm</a:t>
              </a:r>
              <a:endParaRPr lang="en-US" dirty="0"/>
            </a:p>
          </p:txBody>
        </p:sp>
        <p:sp>
          <p:nvSpPr>
            <p:cNvPr id="6" name="TextBox 5"/>
            <p:cNvSpPr txBox="1"/>
            <p:nvPr/>
          </p:nvSpPr>
          <p:spPr>
            <a:xfrm>
              <a:off x="7467600" y="1371600"/>
              <a:ext cx="762000" cy="369332"/>
            </a:xfrm>
            <a:prstGeom prst="rect">
              <a:avLst/>
            </a:prstGeom>
            <a:noFill/>
          </p:spPr>
          <p:txBody>
            <a:bodyPr wrap="square" rtlCol="0">
              <a:spAutoFit/>
            </a:bodyPr>
            <a:lstStyle/>
            <a:p>
              <a:r>
                <a:rPr lang="en-US" dirty="0" smtClean="0"/>
                <a:t>5 cm</a:t>
              </a:r>
              <a:endParaRPr lang="en-US"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Strategy 5: Encourage students to solve a problem in multiple ways</a:t>
            </a:r>
            <a:endParaRPr lang="en-US" sz="3600" dirty="0"/>
          </a:p>
        </p:txBody>
      </p:sp>
      <p:sp>
        <p:nvSpPr>
          <p:cNvPr id="5" name="Content Placeholder 4"/>
          <p:cNvSpPr>
            <a:spLocks noGrp="1"/>
          </p:cNvSpPr>
          <p:nvPr>
            <p:ph sz="half" idx="1"/>
          </p:nvPr>
        </p:nvSpPr>
        <p:spPr>
          <a:xfrm>
            <a:off x="1435608" y="1524000"/>
            <a:ext cx="7174992" cy="1981200"/>
          </a:xfrm>
        </p:spPr>
        <p:txBody>
          <a:bodyPr>
            <a:normAutofit/>
          </a:bodyPr>
          <a:lstStyle/>
          <a:p>
            <a:r>
              <a:rPr lang="en-US" dirty="0" smtClean="0"/>
              <a:t>Possible revision: The distance between two dots, horizontally, or vertically, is 1 unit. Find the area in as many ways as possible. </a:t>
            </a:r>
            <a:r>
              <a:rPr lang="en-US" dirty="0" smtClean="0">
                <a:solidFill>
                  <a:srgbClr val="FF0000"/>
                </a:solidFill>
              </a:rPr>
              <a:t>Explain why your answer is correct.</a:t>
            </a:r>
          </a:p>
          <a:p>
            <a:endParaRPr lang="en-US" dirty="0"/>
          </a:p>
        </p:txBody>
      </p:sp>
      <p:pic>
        <p:nvPicPr>
          <p:cNvPr id="3075" name="Picture 3" descr="geoboard concave figure"/>
          <p:cNvPicPr>
            <a:picLocks noChangeAspect="1" noChangeArrowheads="1"/>
          </p:cNvPicPr>
          <p:nvPr/>
        </p:nvPicPr>
        <p:blipFill>
          <a:blip r:embed="rId2" cstate="print"/>
          <a:srcRect/>
          <a:stretch>
            <a:fillRect/>
          </a:stretch>
        </p:blipFill>
        <p:spPr bwMode="auto">
          <a:xfrm>
            <a:off x="3810000" y="3657600"/>
            <a:ext cx="2665413" cy="26832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Sample Responses</a:t>
            </a:r>
            <a:endParaRPr lang="en-US" sz="3600" dirty="0"/>
          </a:p>
        </p:txBody>
      </p:sp>
      <p:pic>
        <p:nvPicPr>
          <p:cNvPr id="4098" name="Picture 2"/>
          <p:cNvPicPr>
            <a:picLocks noGrp="1" noChangeAspect="1" noChangeArrowheads="1"/>
          </p:cNvPicPr>
          <p:nvPr>
            <p:ph sz="half" idx="1"/>
          </p:nvPr>
        </p:nvPicPr>
        <p:blipFill>
          <a:blip r:embed="rId3" cstate="print"/>
          <a:srcRect/>
          <a:stretch>
            <a:fillRect/>
          </a:stretch>
        </p:blipFill>
        <p:spPr bwMode="auto">
          <a:xfrm>
            <a:off x="762000" y="1295400"/>
            <a:ext cx="4025900" cy="4114800"/>
          </a:xfrm>
          <a:prstGeom prst="rect">
            <a:avLst/>
          </a:prstGeom>
          <a:noFill/>
          <a:ln w="9525">
            <a:noFill/>
            <a:miter lim="800000"/>
            <a:headEnd/>
            <a:tailEnd/>
          </a:ln>
        </p:spPr>
      </p:pic>
      <p:pic>
        <p:nvPicPr>
          <p:cNvPr id="4099" name="Picture 3"/>
          <p:cNvPicPr>
            <a:picLocks noGrp="1" noChangeAspect="1" noChangeArrowheads="1"/>
          </p:cNvPicPr>
          <p:nvPr>
            <p:ph sz="half" idx="2"/>
          </p:nvPr>
        </p:nvPicPr>
        <p:blipFill>
          <a:blip r:embed="rId4" cstate="print"/>
          <a:srcRect/>
          <a:stretch>
            <a:fillRect/>
          </a:stretch>
        </p:blipFill>
        <p:spPr bwMode="auto">
          <a:xfrm>
            <a:off x="4495800" y="1143000"/>
            <a:ext cx="4438650" cy="5715000"/>
          </a:xfrm>
          <a:prstGeom prst="rect">
            <a:avLst/>
          </a:prstGeom>
          <a:noFill/>
          <a:ln w="9525">
            <a:noFill/>
            <a:miter lim="800000"/>
            <a:headEnd/>
            <a:tailEnd/>
          </a:ln>
        </p:spPr>
      </p:pic>
      <p:sp>
        <p:nvSpPr>
          <p:cNvPr id="7" name="TextBox 6"/>
          <p:cNvSpPr txBox="1"/>
          <p:nvPr/>
        </p:nvSpPr>
        <p:spPr>
          <a:xfrm>
            <a:off x="1143000" y="5715000"/>
            <a:ext cx="2362200" cy="461665"/>
          </a:xfrm>
          <a:prstGeom prst="rect">
            <a:avLst/>
          </a:prstGeom>
          <a:noFill/>
        </p:spPr>
        <p:txBody>
          <a:bodyPr wrap="square" rtlCol="0">
            <a:spAutoFit/>
          </a:bodyPr>
          <a:lstStyle/>
          <a:p>
            <a:r>
              <a:rPr lang="en-US" sz="2400" dirty="0" smtClean="0"/>
              <a:t>Response A</a:t>
            </a:r>
            <a:endParaRPr lang="en-US" sz="2400" dirty="0"/>
          </a:p>
        </p:txBody>
      </p:sp>
      <p:sp>
        <p:nvSpPr>
          <p:cNvPr id="8" name="TextBox 7"/>
          <p:cNvSpPr txBox="1"/>
          <p:nvPr/>
        </p:nvSpPr>
        <p:spPr>
          <a:xfrm>
            <a:off x="7010400" y="609600"/>
            <a:ext cx="1905000" cy="461665"/>
          </a:xfrm>
          <a:prstGeom prst="rect">
            <a:avLst/>
          </a:prstGeom>
          <a:noFill/>
        </p:spPr>
        <p:txBody>
          <a:bodyPr wrap="square" rtlCol="0">
            <a:spAutoFit/>
          </a:bodyPr>
          <a:lstStyle/>
          <a:p>
            <a:r>
              <a:rPr lang="en-US" sz="2400" dirty="0" smtClean="0"/>
              <a:t>Response B</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US" sz="2800" dirty="0" smtClean="0"/>
              <a:t>“Reasoning mathematically is a habit of mind, and like all habits, it must be developed through consistent use in many contexts.” </a:t>
            </a:r>
            <a:br>
              <a:rPr lang="en-US" sz="2800" dirty="0" smtClean="0"/>
            </a:br>
            <a:r>
              <a:rPr lang="en-US" sz="2000" dirty="0" smtClean="0"/>
              <a:t>(</a:t>
            </a:r>
            <a:r>
              <a:rPr lang="en-US" sz="2000" i="1" dirty="0" smtClean="0"/>
              <a:t>Principles and Standards for School Mathematics</a:t>
            </a:r>
            <a:r>
              <a:rPr lang="en-US" sz="2000" dirty="0" smtClean="0"/>
              <a:t>, p. 56)</a:t>
            </a:r>
            <a:endParaRPr lang="en-US" sz="2000" dirty="0"/>
          </a:p>
        </p:txBody>
      </p:sp>
      <p:sp>
        <p:nvSpPr>
          <p:cNvPr id="3" name="Title 2"/>
          <p:cNvSpPr>
            <a:spLocks noGrp="1"/>
          </p:cNvSpPr>
          <p:nvPr>
            <p:ph type="title"/>
          </p:nvPr>
        </p:nvSpPr>
        <p:spPr/>
        <p:txBody>
          <a:bodyPr>
            <a:normAutofit/>
          </a:bodyPr>
          <a:lstStyle/>
          <a:p>
            <a:pPr algn="ctr"/>
            <a:r>
              <a:rPr lang="en-US" sz="3600" dirty="0" smtClean="0"/>
              <a:t>Reasoning is a critical process</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35608" y="274638"/>
            <a:ext cx="7498080" cy="1325562"/>
          </a:xfrm>
        </p:spPr>
        <p:txBody>
          <a:bodyPr>
            <a:noAutofit/>
          </a:bodyPr>
          <a:lstStyle/>
          <a:p>
            <a:r>
              <a:rPr lang="en-US" sz="3600" dirty="0" smtClean="0"/>
              <a:t>Strategy 6: Evaluate someone else’s thinking and use their approach on a new problem</a:t>
            </a:r>
            <a:endParaRPr lang="en-US" sz="3600" dirty="0"/>
          </a:p>
        </p:txBody>
      </p:sp>
      <p:sp>
        <p:nvSpPr>
          <p:cNvPr id="6" name="Content Placeholder 5"/>
          <p:cNvSpPr>
            <a:spLocks noGrp="1"/>
          </p:cNvSpPr>
          <p:nvPr>
            <p:ph idx="1"/>
          </p:nvPr>
        </p:nvSpPr>
        <p:spPr>
          <a:xfrm>
            <a:off x="1447800" y="1981200"/>
            <a:ext cx="3517392" cy="4648200"/>
          </a:xfrm>
        </p:spPr>
        <p:txBody>
          <a:bodyPr>
            <a:normAutofit/>
          </a:bodyPr>
          <a:lstStyle/>
          <a:p>
            <a:r>
              <a:rPr lang="en-US" dirty="0" smtClean="0"/>
              <a:t>Use the approach of Student A from the geometry grid problem to find the area of the following figure.</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5057775" y="2209800"/>
            <a:ext cx="408622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Strategy 7: Turn the question around</a:t>
            </a:r>
            <a:endParaRPr lang="en-US" sz="3600" dirty="0"/>
          </a:p>
        </p:txBody>
      </p:sp>
      <p:sp>
        <p:nvSpPr>
          <p:cNvPr id="3" name="Content Placeholder 2"/>
          <p:cNvSpPr>
            <a:spLocks noGrp="1"/>
          </p:cNvSpPr>
          <p:nvPr>
            <p:ph idx="1"/>
          </p:nvPr>
        </p:nvSpPr>
        <p:spPr>
          <a:xfrm>
            <a:off x="990600" y="1447800"/>
            <a:ext cx="7943088" cy="5410200"/>
          </a:xfrm>
        </p:spPr>
        <p:txBody>
          <a:bodyPr>
            <a:normAutofit fontScale="77500" lnSpcReduction="20000"/>
          </a:bodyPr>
          <a:lstStyle/>
          <a:p>
            <a:r>
              <a:rPr lang="en-US" sz="3300" dirty="0" smtClean="0"/>
              <a:t>Typical question:  What shape is this?</a:t>
            </a:r>
          </a:p>
          <a:p>
            <a:endParaRPr lang="en-US" dirty="0" smtClean="0"/>
          </a:p>
          <a:p>
            <a:pPr lvl="0"/>
            <a:r>
              <a:rPr lang="en-US" sz="3600" dirty="0" smtClean="0"/>
              <a:t>Possible revision: Determine the most specific figure described by the clues and explain why you believe your answer is correct. Could any clues by omitted without changing your answer. Explain your thinking.</a:t>
            </a:r>
          </a:p>
          <a:p>
            <a:pPr lvl="1"/>
            <a:r>
              <a:rPr lang="en-US" dirty="0" smtClean="0"/>
              <a:t>four sides</a:t>
            </a:r>
          </a:p>
          <a:p>
            <a:pPr lvl="1"/>
            <a:r>
              <a:rPr lang="en-US" dirty="0" smtClean="0"/>
              <a:t>opposite sides parallel</a:t>
            </a:r>
          </a:p>
          <a:p>
            <a:pPr lvl="1"/>
            <a:r>
              <a:rPr lang="en-US" dirty="0" smtClean="0"/>
              <a:t>all sides congruent</a:t>
            </a:r>
          </a:p>
          <a:p>
            <a:pPr lvl="1"/>
            <a:r>
              <a:rPr lang="en-US" dirty="0" smtClean="0"/>
              <a:t>diagonals congruent </a:t>
            </a:r>
          </a:p>
          <a:p>
            <a:r>
              <a:rPr lang="en-US" sz="3600" dirty="0" smtClean="0"/>
              <a:t>Write a set of clues for a specific geometric figure. Read your clues to a friend. Did your friend identify the figure you intended? If not, determine why not and revise your set of clues.</a:t>
            </a:r>
            <a:endParaRPr lang="en-US" sz="3600" dirty="0"/>
          </a:p>
        </p:txBody>
      </p:sp>
      <p:grpSp>
        <p:nvGrpSpPr>
          <p:cNvPr id="11" name="Group 10"/>
          <p:cNvGrpSpPr/>
          <p:nvPr/>
        </p:nvGrpSpPr>
        <p:grpSpPr>
          <a:xfrm>
            <a:off x="7772400" y="1066800"/>
            <a:ext cx="1066800" cy="1066800"/>
            <a:chOff x="6400800" y="2133600"/>
            <a:chExt cx="1066800" cy="1066800"/>
          </a:xfrm>
        </p:grpSpPr>
        <p:sp>
          <p:nvSpPr>
            <p:cNvPr id="4" name="Parallelogram 3"/>
            <p:cNvSpPr/>
            <p:nvPr/>
          </p:nvSpPr>
          <p:spPr>
            <a:xfrm>
              <a:off x="6400800" y="2209800"/>
              <a:ext cx="1066800" cy="8382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6858000" y="2209800"/>
              <a:ext cx="228600" cy="7620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rot="5400000">
              <a:off x="6705600" y="3048000"/>
              <a:ext cx="228600" cy="7620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rot="10800000">
              <a:off x="7239000" y="2590800"/>
              <a:ext cx="228600" cy="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rot="10800000">
              <a:off x="6400800" y="2590800"/>
              <a:ext cx="228600" cy="0"/>
            </a:xfrm>
            <a:prstGeom prst="line">
              <a:avLst/>
            </a:prstGeom>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Strategy 7: Turn the question around</a:t>
            </a:r>
            <a:endParaRPr lang="en-US" sz="3600" dirty="0"/>
          </a:p>
        </p:txBody>
      </p:sp>
      <p:sp>
        <p:nvSpPr>
          <p:cNvPr id="3" name="Content Placeholder 2"/>
          <p:cNvSpPr>
            <a:spLocks noGrp="1"/>
          </p:cNvSpPr>
          <p:nvPr>
            <p:ph idx="1"/>
          </p:nvPr>
        </p:nvSpPr>
        <p:spPr/>
        <p:txBody>
          <a:bodyPr/>
          <a:lstStyle/>
          <a:p>
            <a:r>
              <a:rPr lang="en-US" sz="2800" dirty="0" smtClean="0"/>
              <a:t>Typical question: What fraction </a:t>
            </a:r>
            <a:br>
              <a:rPr lang="en-US" sz="2800" dirty="0" smtClean="0"/>
            </a:br>
            <a:r>
              <a:rPr lang="en-US" sz="2800" dirty="0" smtClean="0"/>
              <a:t>represents the shaded part?  </a:t>
            </a:r>
          </a:p>
          <a:p>
            <a:endParaRPr lang="en-US" b="1" dirty="0" smtClean="0"/>
          </a:p>
          <a:p>
            <a:r>
              <a:rPr lang="en-US" sz="2800" dirty="0" smtClean="0"/>
              <a:t>Possible revision: Draw a picture to show 3/8. </a:t>
            </a:r>
            <a:r>
              <a:rPr lang="en-US" sz="2800" dirty="0" smtClean="0">
                <a:solidFill>
                  <a:srgbClr val="FF0000"/>
                </a:solidFill>
              </a:rPr>
              <a:t>Explain how you know your picture shows the given fraction.</a:t>
            </a:r>
          </a:p>
          <a:p>
            <a:r>
              <a:rPr lang="en-US" sz="2800" dirty="0" smtClean="0"/>
              <a:t>Use a different model and draw another picture that represents 3/8. Explain how your two models are alike and how they are different.</a:t>
            </a:r>
          </a:p>
          <a:p>
            <a:endParaRPr lang="en-US" sz="2800" dirty="0"/>
          </a:p>
        </p:txBody>
      </p:sp>
      <p:pic>
        <p:nvPicPr>
          <p:cNvPr id="2051" name="Picture 3"/>
          <p:cNvPicPr>
            <a:picLocks noChangeAspect="1" noChangeArrowheads="1"/>
          </p:cNvPicPr>
          <p:nvPr/>
        </p:nvPicPr>
        <p:blipFill>
          <a:blip r:embed="rId3" cstate="print"/>
          <a:srcRect/>
          <a:stretch>
            <a:fillRect/>
          </a:stretch>
        </p:blipFill>
        <p:spPr bwMode="auto">
          <a:xfrm>
            <a:off x="7696200" y="1447800"/>
            <a:ext cx="1177925" cy="11779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Strategy 8: Write a story for a problem</a:t>
            </a:r>
            <a:endParaRPr lang="en-US" sz="3600" dirty="0"/>
          </a:p>
        </p:txBody>
      </p:sp>
      <p:sp>
        <p:nvSpPr>
          <p:cNvPr id="4" name="Content Placeholder 3"/>
          <p:cNvSpPr>
            <a:spLocks noGrp="1"/>
          </p:cNvSpPr>
          <p:nvPr>
            <p:ph sz="half" idx="1"/>
          </p:nvPr>
        </p:nvSpPr>
        <p:spPr>
          <a:xfrm>
            <a:off x="685800" y="1524000"/>
            <a:ext cx="4572000" cy="5334000"/>
          </a:xfrm>
        </p:spPr>
        <p:txBody>
          <a:bodyPr>
            <a:normAutofit fontScale="77500" lnSpcReduction="20000"/>
          </a:bodyPr>
          <a:lstStyle/>
          <a:p>
            <a:r>
              <a:rPr lang="en-US" dirty="0" smtClean="0"/>
              <a:t>The graph shows Ruby's </a:t>
            </a:r>
            <a:br>
              <a:rPr lang="en-US" dirty="0" smtClean="0"/>
            </a:br>
            <a:r>
              <a:rPr lang="en-US" dirty="0" smtClean="0"/>
              <a:t>distance from home on a trip to visit her grandmother.  On the trip she went shopping and had a leisurely lunch.</a:t>
            </a:r>
          </a:p>
          <a:p>
            <a:r>
              <a:rPr lang="en-US" dirty="0" smtClean="0"/>
              <a:t> What is the farthest distance Ruby </a:t>
            </a:r>
            <a:br>
              <a:rPr lang="en-US" dirty="0" smtClean="0"/>
            </a:br>
            <a:r>
              <a:rPr lang="en-US" dirty="0" smtClean="0"/>
              <a:t>traveled from home? How do you know?</a:t>
            </a:r>
          </a:p>
          <a:p>
            <a:pPr lvl="0"/>
            <a:r>
              <a:rPr lang="en-US" dirty="0" smtClean="0"/>
              <a:t>Which parts of the graph could represent Ruby's shopping time, her leisurely lunch, and her visit with her grandmother? Explain your thinking.</a:t>
            </a:r>
          </a:p>
          <a:p>
            <a:pPr lvl="0"/>
            <a:r>
              <a:rPr lang="en-US" dirty="0" smtClean="0"/>
              <a:t>Write a story to describe the graph so that someone who cannot see the graph could construct it.</a:t>
            </a:r>
          </a:p>
          <a:p>
            <a:endParaRPr lang="en-US" dirty="0" smtClean="0"/>
          </a:p>
          <a:p>
            <a:endParaRPr lang="en-US" dirty="0"/>
          </a:p>
        </p:txBody>
      </p:sp>
      <p:pic>
        <p:nvPicPr>
          <p:cNvPr id="1026" name="Picture 2" descr="measurement 3 a day on the road"/>
          <p:cNvPicPr>
            <a:picLocks noGrp="1" noChangeAspect="1" noChangeArrowheads="1"/>
          </p:cNvPicPr>
          <p:nvPr>
            <p:ph sz="half" idx="2"/>
          </p:nvPr>
        </p:nvPicPr>
        <p:blipFill>
          <a:blip r:embed="rId3" cstate="print"/>
          <a:srcRect/>
          <a:stretch>
            <a:fillRect/>
          </a:stretch>
        </p:blipFill>
        <p:spPr bwMode="auto">
          <a:xfrm>
            <a:off x="5257800" y="1600200"/>
            <a:ext cx="3657600" cy="44957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Strategy 8: Write a story for a problem</a:t>
            </a:r>
            <a:endParaRPr lang="en-US" sz="3600" dirty="0"/>
          </a:p>
        </p:txBody>
      </p:sp>
      <p:sp>
        <p:nvSpPr>
          <p:cNvPr id="5" name="Content Placeholder 4"/>
          <p:cNvSpPr>
            <a:spLocks noGrp="1"/>
          </p:cNvSpPr>
          <p:nvPr>
            <p:ph idx="1"/>
          </p:nvPr>
        </p:nvSpPr>
        <p:spPr/>
        <p:txBody>
          <a:bodyPr>
            <a:normAutofit/>
          </a:bodyPr>
          <a:lstStyle/>
          <a:p>
            <a:r>
              <a:rPr lang="en-US" sz="2800" dirty="0" smtClean="0"/>
              <a:t>Typical problem:  5.68 </a:t>
            </a:r>
            <a:r>
              <a:rPr lang="en-US" sz="2800" dirty="0" smtClean="0">
                <a:sym typeface="Symbol"/>
              </a:rPr>
              <a:t> 2.34</a:t>
            </a:r>
          </a:p>
          <a:p>
            <a:endParaRPr lang="en-US" sz="2800" dirty="0" smtClean="0">
              <a:sym typeface="Symbol"/>
            </a:endParaRPr>
          </a:p>
          <a:p>
            <a:r>
              <a:rPr lang="en-US" sz="2800" dirty="0" smtClean="0">
                <a:sym typeface="Symbol"/>
              </a:rPr>
              <a:t>Possible revision:  Make up a word problem whose answer is given by 5.68   2.34.</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Sample responses</a:t>
            </a:r>
            <a:endParaRPr lang="en-US" sz="3600" dirty="0"/>
          </a:p>
        </p:txBody>
      </p:sp>
      <p:sp>
        <p:nvSpPr>
          <p:cNvPr id="3" name="Content Placeholder 2"/>
          <p:cNvSpPr>
            <a:spLocks noGrp="1"/>
          </p:cNvSpPr>
          <p:nvPr>
            <p:ph idx="1"/>
          </p:nvPr>
        </p:nvSpPr>
        <p:spPr/>
        <p:txBody>
          <a:bodyPr>
            <a:normAutofit fontScale="92500" lnSpcReduction="20000"/>
          </a:bodyPr>
          <a:lstStyle/>
          <a:p>
            <a:r>
              <a:rPr lang="en-US" sz="3000" dirty="0" smtClean="0"/>
              <a:t>Joan went to the candy store. She bought 5.68 pounds of peppermint candy and 2.34 pounds of gummy bears. How many lbs of candy did Joan buy in all?</a:t>
            </a:r>
          </a:p>
          <a:p>
            <a:endParaRPr lang="en-US" sz="3000" dirty="0" smtClean="0"/>
          </a:p>
          <a:p>
            <a:r>
              <a:rPr lang="en-US" sz="3000" dirty="0" smtClean="0"/>
              <a:t>Each pound of candy was 2.34. I bought 5.68. How much?</a:t>
            </a:r>
          </a:p>
          <a:p>
            <a:endParaRPr lang="en-US" sz="3000" dirty="0" smtClean="0"/>
          </a:p>
          <a:p>
            <a:r>
              <a:rPr lang="en-US" sz="3000" dirty="0" smtClean="0"/>
              <a:t>There are 5.68 billion people in the world. Everyone has 2.34 different books. How many books are there in the world?</a:t>
            </a:r>
            <a:br>
              <a:rPr lang="en-US" sz="3000" dirty="0" smtClean="0"/>
            </a:br>
            <a:r>
              <a:rPr lang="en-US" sz="2200" dirty="0" smtClean="0"/>
              <a:t>(Chappell &amp; Thompson, 1999)</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Strategy 9: Find ways to connect conceptual and procedural knowledge</a:t>
            </a:r>
            <a:endParaRPr lang="en-US" sz="3600" dirty="0"/>
          </a:p>
        </p:txBody>
      </p:sp>
      <p:sp>
        <p:nvSpPr>
          <p:cNvPr id="3" name="Content Placeholder 2"/>
          <p:cNvSpPr>
            <a:spLocks noGrp="1"/>
          </p:cNvSpPr>
          <p:nvPr>
            <p:ph idx="1"/>
          </p:nvPr>
        </p:nvSpPr>
        <p:spPr>
          <a:xfrm>
            <a:off x="1371600" y="1676400"/>
            <a:ext cx="7498080" cy="1371600"/>
          </a:xfrm>
        </p:spPr>
        <p:txBody>
          <a:bodyPr>
            <a:normAutofit/>
          </a:bodyPr>
          <a:lstStyle/>
          <a:p>
            <a:r>
              <a:rPr lang="en-US" sz="2800" dirty="0" smtClean="0"/>
              <a:t>We need to connect skills, with applications, with visual representations.</a:t>
            </a:r>
            <a:endParaRPr lang="en-US" sz="2800" dirty="0"/>
          </a:p>
        </p:txBody>
      </p:sp>
      <p:graphicFrame>
        <p:nvGraphicFramePr>
          <p:cNvPr id="5" name="Table 4"/>
          <p:cNvGraphicFramePr>
            <a:graphicFrameLocks noGrp="1"/>
          </p:cNvGraphicFramePr>
          <p:nvPr/>
        </p:nvGraphicFramePr>
        <p:xfrm>
          <a:off x="1676400" y="2743200"/>
          <a:ext cx="7086600" cy="3200400"/>
        </p:xfrm>
        <a:graphic>
          <a:graphicData uri="http://schemas.openxmlformats.org/drawingml/2006/table">
            <a:tbl>
              <a:tblPr firstRow="1" bandRow="1">
                <a:tableStyleId>{5C22544A-7EE6-4342-B048-85BDC9FD1C3A}</a:tableStyleId>
              </a:tblPr>
              <a:tblGrid>
                <a:gridCol w="3543300"/>
                <a:gridCol w="3543300"/>
              </a:tblGrid>
              <a:tr h="1600200">
                <a:tc>
                  <a:txBody>
                    <a:bodyPr/>
                    <a:lstStyle/>
                    <a:p>
                      <a:r>
                        <a:rPr lang="en-US" sz="2400" dirty="0" smtClean="0">
                          <a:solidFill>
                            <a:schemeClr val="tx1"/>
                          </a:solidFill>
                        </a:rPr>
                        <a:t>Mathematics Example</a:t>
                      </a:r>
                      <a:endParaRPr lang="en-US" sz="2400" dirty="0">
                        <a:solidFill>
                          <a:schemeClr val="tx1"/>
                        </a:solidFill>
                      </a:endParaRPr>
                    </a:p>
                  </a:txBody>
                  <a:tcPr>
                    <a:solidFill>
                      <a:schemeClr val="accent1">
                        <a:lumMod val="20000"/>
                        <a:lumOff val="80000"/>
                      </a:schemeClr>
                    </a:solidFill>
                  </a:tcPr>
                </a:tc>
                <a:tc>
                  <a:txBody>
                    <a:bodyPr/>
                    <a:lstStyle/>
                    <a:p>
                      <a:r>
                        <a:rPr lang="en-US" sz="2400" dirty="0" smtClean="0">
                          <a:solidFill>
                            <a:schemeClr val="tx1"/>
                          </a:solidFill>
                        </a:rPr>
                        <a:t>Real-life Example</a:t>
                      </a:r>
                      <a:endParaRPr lang="en-US" sz="2400" dirty="0">
                        <a:solidFill>
                          <a:schemeClr val="tx1"/>
                        </a:solidFill>
                      </a:endParaRPr>
                    </a:p>
                  </a:txBody>
                  <a:tcPr>
                    <a:solidFill>
                      <a:schemeClr val="accent1">
                        <a:lumMod val="20000"/>
                        <a:lumOff val="80000"/>
                      </a:schemeClr>
                    </a:solidFill>
                  </a:tcPr>
                </a:tc>
              </a:tr>
              <a:tr h="1600200">
                <a:tc>
                  <a:txBody>
                    <a:bodyPr/>
                    <a:lstStyle/>
                    <a:p>
                      <a:r>
                        <a:rPr lang="en-US" sz="2400" b="1" dirty="0" smtClean="0"/>
                        <a:t>Visual Example</a:t>
                      </a:r>
                      <a:endParaRPr lang="en-US" sz="2400" b="1" dirty="0"/>
                    </a:p>
                  </a:txBody>
                  <a:tcPr>
                    <a:solidFill>
                      <a:schemeClr val="accent1">
                        <a:lumMod val="20000"/>
                        <a:lumOff val="80000"/>
                      </a:schemeClr>
                    </a:solidFill>
                  </a:tcPr>
                </a:tc>
                <a:tc>
                  <a:txBody>
                    <a:bodyPr/>
                    <a:lstStyle/>
                    <a:p>
                      <a:r>
                        <a:rPr lang="en-US" sz="2400" b="1" dirty="0" smtClean="0">
                          <a:solidFill>
                            <a:schemeClr val="tx1"/>
                          </a:solidFill>
                        </a:rPr>
                        <a:t>Explanation in Words</a:t>
                      </a:r>
                      <a:endParaRPr lang="en-US" sz="2400" b="1" dirty="0">
                        <a:solidFill>
                          <a:schemeClr val="tx1"/>
                        </a:solidFill>
                      </a:endParaRPr>
                    </a:p>
                  </a:txBody>
                  <a:tcPr>
                    <a:solidFill>
                      <a:schemeClr val="accent1">
                        <a:lumMod val="20000"/>
                        <a:lumOff val="80000"/>
                      </a:schemeClr>
                    </a:solidFill>
                  </a:tcPr>
                </a:tc>
              </a:tr>
            </a:tbl>
          </a:graphicData>
        </a:graphic>
      </p:graphicFrame>
      <p:sp>
        <p:nvSpPr>
          <p:cNvPr id="6" name="TextBox 5"/>
          <p:cNvSpPr txBox="1"/>
          <p:nvPr/>
        </p:nvSpPr>
        <p:spPr>
          <a:xfrm>
            <a:off x="1447800" y="6211669"/>
            <a:ext cx="7315200" cy="646331"/>
          </a:xfrm>
          <a:prstGeom prst="rect">
            <a:avLst/>
          </a:prstGeom>
          <a:noFill/>
        </p:spPr>
        <p:txBody>
          <a:bodyPr wrap="square" rtlCol="0">
            <a:spAutoFit/>
          </a:bodyPr>
          <a:lstStyle/>
          <a:p>
            <a:r>
              <a:rPr lang="en-US" dirty="0" smtClean="0"/>
              <a:t>(From Thompson, </a:t>
            </a:r>
            <a:r>
              <a:rPr lang="en-US" dirty="0" err="1" smtClean="0"/>
              <a:t>Kersaint</a:t>
            </a:r>
            <a:r>
              <a:rPr lang="en-US" dirty="0" smtClean="0"/>
              <a:t>, Richards, </a:t>
            </a:r>
            <a:r>
              <a:rPr lang="en-US" dirty="0" err="1" smtClean="0"/>
              <a:t>Hunsader</a:t>
            </a:r>
            <a:r>
              <a:rPr lang="en-US" dirty="0" smtClean="0"/>
              <a:t>, &amp; Rubenstein, 2008, adapted from Shield &amp; </a:t>
            </a:r>
            <a:r>
              <a:rPr lang="en-US" dirty="0" err="1" smtClean="0"/>
              <a:t>Swinson</a:t>
            </a:r>
            <a:r>
              <a:rPr lang="en-US" dirty="0" smtClean="0"/>
              <a:t>, 1996)</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Sample Response for Fraction Addition</a:t>
            </a:r>
            <a:endParaRPr lang="en-US" sz="3600" dirty="0"/>
          </a:p>
        </p:txBody>
      </p:sp>
      <p:pic>
        <p:nvPicPr>
          <p:cNvPr id="3074" name="Picture 2" descr="scan0008"/>
          <p:cNvPicPr>
            <a:picLocks noGrp="1" noChangeAspect="1" noChangeArrowheads="1"/>
          </p:cNvPicPr>
          <p:nvPr>
            <p:ph idx="1"/>
          </p:nvPr>
        </p:nvPicPr>
        <p:blipFill>
          <a:blip r:embed="rId2" cstate="print"/>
          <a:srcRect/>
          <a:stretch>
            <a:fillRect/>
          </a:stretch>
        </p:blipFill>
        <p:spPr bwMode="auto">
          <a:xfrm>
            <a:off x="1143000" y="1143000"/>
            <a:ext cx="7696200" cy="5105400"/>
          </a:xfrm>
          <a:prstGeom prst="rect">
            <a:avLst/>
          </a:prstGeom>
          <a:noFill/>
          <a:ln w="9525">
            <a:noFill/>
            <a:miter lim="800000"/>
            <a:headEnd/>
            <a:tailEnd/>
          </a:ln>
        </p:spPr>
      </p:pic>
      <p:sp>
        <p:nvSpPr>
          <p:cNvPr id="5" name="TextBox 4"/>
          <p:cNvSpPr txBox="1"/>
          <p:nvPr/>
        </p:nvSpPr>
        <p:spPr>
          <a:xfrm>
            <a:off x="1447800" y="6477000"/>
            <a:ext cx="3810000" cy="381000"/>
          </a:xfrm>
          <a:prstGeom prst="rect">
            <a:avLst/>
          </a:prstGeom>
          <a:noFill/>
        </p:spPr>
        <p:txBody>
          <a:bodyPr wrap="square" rtlCol="0">
            <a:spAutoFit/>
          </a:bodyPr>
          <a:lstStyle/>
          <a:p>
            <a:r>
              <a:rPr lang="en-US" dirty="0" smtClean="0"/>
              <a:t>(Thompson et al., 2008)</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Sample Response for Fraction Multiplication</a:t>
            </a:r>
            <a:endParaRPr lang="en-US" sz="3600" dirty="0"/>
          </a:p>
        </p:txBody>
      </p:sp>
      <p:pic>
        <p:nvPicPr>
          <p:cNvPr id="4098" name="Picture 2" descr="scan0009"/>
          <p:cNvPicPr>
            <a:picLocks noGrp="1" noChangeAspect="1" noChangeArrowheads="1"/>
          </p:cNvPicPr>
          <p:nvPr>
            <p:ph idx="1"/>
          </p:nvPr>
        </p:nvPicPr>
        <p:blipFill>
          <a:blip r:embed="rId2" cstate="print"/>
          <a:srcRect/>
          <a:stretch>
            <a:fillRect/>
          </a:stretch>
        </p:blipFill>
        <p:spPr bwMode="auto">
          <a:xfrm>
            <a:off x="1295400" y="1447800"/>
            <a:ext cx="7391400" cy="4800600"/>
          </a:xfrm>
          <a:prstGeom prst="rect">
            <a:avLst/>
          </a:prstGeom>
          <a:noFill/>
          <a:ln w="9525">
            <a:noFill/>
            <a:miter lim="800000"/>
            <a:headEnd/>
            <a:tailEnd/>
          </a:ln>
        </p:spPr>
      </p:pic>
      <p:sp>
        <p:nvSpPr>
          <p:cNvPr id="5" name="TextBox 4"/>
          <p:cNvSpPr txBox="1"/>
          <p:nvPr/>
        </p:nvSpPr>
        <p:spPr>
          <a:xfrm>
            <a:off x="1447800" y="6477000"/>
            <a:ext cx="5638800" cy="381000"/>
          </a:xfrm>
          <a:prstGeom prst="rect">
            <a:avLst/>
          </a:prstGeom>
          <a:noFill/>
        </p:spPr>
        <p:txBody>
          <a:bodyPr wrap="square" rtlCol="0">
            <a:spAutoFit/>
          </a:bodyPr>
          <a:lstStyle/>
          <a:p>
            <a:r>
              <a:rPr lang="en-US" dirty="0" smtClean="0"/>
              <a:t>(Thompson et al., 2008)</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5608" y="1447800"/>
            <a:ext cx="7498080" cy="5181600"/>
          </a:xfrm>
        </p:spPr>
        <p:txBody>
          <a:bodyPr>
            <a:normAutofit fontScale="92500" lnSpcReduction="10000"/>
          </a:bodyPr>
          <a:lstStyle/>
          <a:p>
            <a:r>
              <a:rPr lang="en-US" sz="2800" dirty="0" smtClean="0"/>
              <a:t>Use vocabulary and regular questions to signal that reasoning and communication beyond a numerical answer are expected.</a:t>
            </a:r>
          </a:p>
          <a:p>
            <a:pPr lvl="1"/>
            <a:r>
              <a:rPr lang="en-US" sz="2400" dirty="0" smtClean="0"/>
              <a:t>Explain.</a:t>
            </a:r>
          </a:p>
          <a:p>
            <a:pPr lvl="1"/>
            <a:r>
              <a:rPr lang="en-US" sz="2400" dirty="0" smtClean="0"/>
              <a:t>Explain why.</a:t>
            </a:r>
          </a:p>
          <a:p>
            <a:pPr lvl="1"/>
            <a:r>
              <a:rPr lang="en-US" sz="2400" dirty="0" smtClean="0"/>
              <a:t>Why? Does it work every time?</a:t>
            </a:r>
          </a:p>
          <a:p>
            <a:pPr lvl="1"/>
            <a:r>
              <a:rPr lang="en-US" sz="2400" dirty="0" smtClean="0"/>
              <a:t>How do you know?</a:t>
            </a:r>
          </a:p>
          <a:p>
            <a:pPr lvl="1"/>
            <a:r>
              <a:rPr lang="en-US" sz="2400" dirty="0" smtClean="0"/>
              <a:t>Show.</a:t>
            </a:r>
          </a:p>
          <a:p>
            <a:pPr lvl="1"/>
            <a:r>
              <a:rPr lang="en-US" sz="2400" dirty="0" smtClean="0"/>
              <a:t>Show that.</a:t>
            </a:r>
          </a:p>
          <a:p>
            <a:pPr lvl="1"/>
            <a:r>
              <a:rPr lang="en-US" sz="2400" dirty="0" smtClean="0"/>
              <a:t>Convince me. </a:t>
            </a:r>
          </a:p>
          <a:p>
            <a:pPr lvl="1"/>
            <a:r>
              <a:rPr lang="en-US" sz="2400" dirty="0" smtClean="0"/>
              <a:t>Do you agree or disagree with the solution shown?</a:t>
            </a:r>
          </a:p>
          <a:p>
            <a:pPr lvl="1"/>
            <a:r>
              <a:rPr lang="en-US" sz="2400" dirty="0" smtClean="0"/>
              <a:t>How are these problems (or answers) alike or different?</a:t>
            </a:r>
          </a:p>
          <a:p>
            <a:pPr lvl="1"/>
            <a:r>
              <a:rPr lang="en-US" sz="2400" dirty="0" smtClean="0"/>
              <a:t>How could you do the problem a different way?</a:t>
            </a:r>
          </a:p>
          <a:p>
            <a:endParaRPr lang="en-US" sz="2800" dirty="0" smtClean="0"/>
          </a:p>
        </p:txBody>
      </p:sp>
      <p:sp>
        <p:nvSpPr>
          <p:cNvPr id="3" name="Title 2"/>
          <p:cNvSpPr>
            <a:spLocks noGrp="1"/>
          </p:cNvSpPr>
          <p:nvPr>
            <p:ph type="title"/>
          </p:nvPr>
        </p:nvSpPr>
        <p:spPr/>
        <p:txBody>
          <a:bodyPr>
            <a:normAutofit/>
          </a:bodyPr>
          <a:lstStyle/>
          <a:p>
            <a:pPr algn="ctr"/>
            <a:r>
              <a:rPr lang="en-US" sz="3600" dirty="0" smtClean="0"/>
              <a:t>General Strategies for Modifying Items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down)">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down)">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wipe(down)">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wipe(down)">
                                      <p:cBhvr>
                                        <p:cTn id="5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Communication is also critical</a:t>
            </a:r>
            <a:endParaRPr lang="en-US" sz="3600" dirty="0"/>
          </a:p>
        </p:txBody>
      </p:sp>
      <p:sp>
        <p:nvSpPr>
          <p:cNvPr id="3" name="Content Placeholder 2"/>
          <p:cNvSpPr>
            <a:spLocks noGrp="1"/>
          </p:cNvSpPr>
          <p:nvPr>
            <p:ph idx="1"/>
          </p:nvPr>
        </p:nvSpPr>
        <p:spPr>
          <a:xfrm>
            <a:off x="1435608" y="1447800"/>
            <a:ext cx="7498080" cy="5105400"/>
          </a:xfrm>
        </p:spPr>
        <p:txBody>
          <a:bodyPr>
            <a:noAutofit/>
          </a:bodyPr>
          <a:lstStyle/>
          <a:p>
            <a:pPr lvl="0">
              <a:buNone/>
            </a:pPr>
            <a:r>
              <a:rPr lang="en-US" sz="2400" dirty="0" smtClean="0"/>
              <a:t>According to the </a:t>
            </a:r>
            <a:r>
              <a:rPr lang="en-US" sz="2400" i="1" dirty="0" smtClean="0"/>
              <a:t>Principles and Standards for School Mathematics</a:t>
            </a:r>
            <a:r>
              <a:rPr lang="en-US" sz="2400" dirty="0" smtClean="0"/>
              <a:t> (NCTM, 2000), students need to </a:t>
            </a:r>
          </a:p>
          <a:p>
            <a:pPr lvl="0"/>
            <a:r>
              <a:rPr lang="en-US" sz="2800" dirty="0" smtClean="0"/>
              <a:t>organize and consolidate their mathematical thinking through communication;</a:t>
            </a:r>
          </a:p>
          <a:p>
            <a:pPr lvl="0"/>
            <a:r>
              <a:rPr lang="en-US" sz="2800" dirty="0" smtClean="0"/>
              <a:t>communicate their mathematical thinking coherently and clearly to peers, teachers, and others; </a:t>
            </a:r>
          </a:p>
          <a:p>
            <a:pPr lvl="0"/>
            <a:r>
              <a:rPr lang="en-US" sz="2800" dirty="0" smtClean="0"/>
              <a:t>analyze and evaluate the mathematical thinking strategies of others;</a:t>
            </a:r>
          </a:p>
          <a:p>
            <a:r>
              <a:rPr lang="en-US" sz="2800" dirty="0" smtClean="0"/>
              <a:t>use the language of mathematics to express mathematics ideas precisely.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481328"/>
            <a:ext cx="7543800" cy="4995672"/>
          </a:xfrm>
        </p:spPr>
        <p:txBody>
          <a:bodyPr>
            <a:normAutofit fontScale="92500" lnSpcReduction="10000"/>
          </a:bodyPr>
          <a:lstStyle/>
          <a:p>
            <a:r>
              <a:rPr lang="en-US" dirty="0" smtClean="0"/>
              <a:t>Highlight concepts that you know are potential difficulties for students</a:t>
            </a:r>
          </a:p>
          <a:p>
            <a:pPr lvl="1"/>
            <a:r>
              <a:rPr lang="en-US" dirty="0" smtClean="0"/>
              <a:t>Through investigating conjectures</a:t>
            </a:r>
          </a:p>
          <a:p>
            <a:pPr lvl="1"/>
            <a:r>
              <a:rPr lang="en-US" dirty="0" smtClean="0"/>
              <a:t>Through identifying common errors</a:t>
            </a:r>
          </a:p>
          <a:p>
            <a:pPr lvl="1"/>
            <a:r>
              <a:rPr lang="en-US" dirty="0" smtClean="0"/>
              <a:t>Through creating an argument and having students evaluate it</a:t>
            </a:r>
          </a:p>
          <a:p>
            <a:pPr lvl="1"/>
            <a:endParaRPr lang="en-US" dirty="0" smtClean="0"/>
          </a:p>
          <a:p>
            <a:r>
              <a:rPr lang="en-US" dirty="0" smtClean="0"/>
              <a:t>Use examples of student work (anonymously) to generate tasks, particularly for evaluating arguments or correcting mistakes </a:t>
            </a:r>
          </a:p>
          <a:p>
            <a:pPr lvl="1"/>
            <a:endParaRPr lang="en-US" dirty="0"/>
          </a:p>
        </p:txBody>
      </p:sp>
      <p:sp>
        <p:nvSpPr>
          <p:cNvPr id="3" name="Title 2"/>
          <p:cNvSpPr>
            <a:spLocks noGrp="1"/>
          </p:cNvSpPr>
          <p:nvPr>
            <p:ph type="title"/>
          </p:nvPr>
        </p:nvSpPr>
        <p:spPr/>
        <p:txBody>
          <a:bodyPr>
            <a:normAutofit/>
          </a:bodyPr>
          <a:lstStyle/>
          <a:p>
            <a:pPr algn="ctr"/>
            <a:r>
              <a:rPr lang="en-US" sz="3600" dirty="0" smtClean="0"/>
              <a:t>General Ideas for Modifying Items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Consider using language that does not give away the answer</a:t>
            </a:r>
          </a:p>
          <a:p>
            <a:pPr lvl="1"/>
            <a:r>
              <a:rPr lang="en-US" dirty="0" smtClean="0"/>
              <a:t>Is it always, sometimes, or never true?</a:t>
            </a:r>
          </a:p>
          <a:p>
            <a:pPr lvl="1"/>
            <a:r>
              <a:rPr lang="en-US" dirty="0" smtClean="0"/>
              <a:t>True or false</a:t>
            </a:r>
          </a:p>
          <a:p>
            <a:pPr lvl="1"/>
            <a:r>
              <a:rPr lang="en-US" dirty="0" smtClean="0"/>
              <a:t>Is the student correct? Why or why not?</a:t>
            </a:r>
          </a:p>
          <a:p>
            <a:endParaRPr lang="en-US" dirty="0" smtClean="0"/>
          </a:p>
          <a:p>
            <a:r>
              <a:rPr lang="en-US" dirty="0" smtClean="0"/>
              <a:t>Replace 1 or 2 problems in each homework assignment with tasks in which students are expected to engage in reasoning</a:t>
            </a:r>
          </a:p>
          <a:p>
            <a:pPr lvl="1"/>
            <a:r>
              <a:rPr lang="en-US" dirty="0" smtClean="0"/>
              <a:t>Students need to be convinced that such tasks are not going away</a:t>
            </a:r>
          </a:p>
          <a:p>
            <a:endParaRPr lang="en-US" dirty="0"/>
          </a:p>
        </p:txBody>
      </p:sp>
      <p:sp>
        <p:nvSpPr>
          <p:cNvPr id="3" name="Title 2"/>
          <p:cNvSpPr>
            <a:spLocks noGrp="1"/>
          </p:cNvSpPr>
          <p:nvPr>
            <p:ph type="title"/>
          </p:nvPr>
        </p:nvSpPr>
        <p:spPr/>
        <p:txBody>
          <a:bodyPr>
            <a:normAutofit/>
          </a:bodyPr>
          <a:lstStyle/>
          <a:p>
            <a:pPr algn="ctr"/>
            <a:r>
              <a:rPr lang="en-US" sz="3600" dirty="0" smtClean="0"/>
              <a:t>General Ideas for Modifying Items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amond(in)">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amond(in)">
                                      <p:cBhvr>
                                        <p:cTn id="15" dur="2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diamond(in)">
                                      <p:cBhvr>
                                        <p:cTn id="20" dur="20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diamond(in)">
                                      <p:cBhvr>
                                        <p:cTn id="25" dur="2000"/>
                                        <p:tgtEl>
                                          <p:spTgt spid="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diamond(in)">
                                      <p:cBhvr>
                                        <p:cTn id="30"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1143000"/>
          </a:xfrm>
        </p:spPr>
        <p:txBody>
          <a:bodyPr>
            <a:normAutofit/>
          </a:bodyPr>
          <a:lstStyle/>
          <a:p>
            <a:pPr algn="ctr"/>
            <a:r>
              <a:rPr lang="en-US" sz="3600" dirty="0" smtClean="0"/>
              <a:t>Your Turn at Modifying Items</a:t>
            </a:r>
            <a:endParaRPr lang="en-US" sz="3600" dirty="0"/>
          </a:p>
        </p:txBody>
      </p:sp>
      <p:sp>
        <p:nvSpPr>
          <p:cNvPr id="3" name="Content Placeholder 2"/>
          <p:cNvSpPr>
            <a:spLocks noGrp="1"/>
          </p:cNvSpPr>
          <p:nvPr>
            <p:ph idx="1"/>
          </p:nvPr>
        </p:nvSpPr>
        <p:spPr>
          <a:xfrm>
            <a:off x="1066800" y="1143000"/>
            <a:ext cx="7866888" cy="5410200"/>
          </a:xfrm>
        </p:spPr>
        <p:txBody>
          <a:bodyPr>
            <a:normAutofit lnSpcReduction="10000"/>
          </a:bodyPr>
          <a:lstStyle/>
          <a:p>
            <a:r>
              <a:rPr lang="en-US" sz="2800" dirty="0" smtClean="0"/>
              <a:t>With someone near you, take two of the following problems and write 1 modification for each to engage students in reasoning or communication.</a:t>
            </a:r>
          </a:p>
          <a:p>
            <a:endParaRPr lang="en-US" sz="2800" dirty="0" smtClean="0"/>
          </a:p>
          <a:p>
            <a:r>
              <a:rPr lang="en-US" sz="2800" dirty="0" smtClean="0"/>
              <a:t>Number:  825 </a:t>
            </a:r>
            <a:r>
              <a:rPr lang="en-US" sz="2800" dirty="0" smtClean="0">
                <a:sym typeface="Symbol"/>
              </a:rPr>
              <a:t> 5 =</a:t>
            </a:r>
            <a:endParaRPr lang="en-US" sz="2800" dirty="0" smtClean="0"/>
          </a:p>
          <a:p>
            <a:r>
              <a:rPr lang="en-US" sz="2800" dirty="0" smtClean="0">
                <a:solidFill>
                  <a:srgbClr val="FF0000"/>
                </a:solidFill>
              </a:rPr>
              <a:t>Measurement: Find the perimeter</a:t>
            </a:r>
            <a:br>
              <a:rPr lang="en-US" sz="2800" dirty="0" smtClean="0">
                <a:solidFill>
                  <a:srgbClr val="FF0000"/>
                </a:solidFill>
              </a:rPr>
            </a:br>
            <a:r>
              <a:rPr lang="en-US" sz="2800" dirty="0" smtClean="0">
                <a:solidFill>
                  <a:srgbClr val="FF0000"/>
                </a:solidFill>
              </a:rPr>
              <a:t>and area of the rectangle. </a:t>
            </a:r>
          </a:p>
          <a:p>
            <a:r>
              <a:rPr lang="en-US" sz="2800" dirty="0" smtClean="0"/>
              <a:t>Data: Find the mean, median, and mode of a set of data.  </a:t>
            </a:r>
          </a:p>
          <a:p>
            <a:r>
              <a:rPr lang="en-US" sz="2800" dirty="0" smtClean="0">
                <a:solidFill>
                  <a:srgbClr val="FF0000"/>
                </a:solidFill>
              </a:rPr>
              <a:t>Geometry: Find the volume of a box with dimensions 4 cm by 2 cm by 8 cm.</a:t>
            </a:r>
          </a:p>
          <a:p>
            <a:r>
              <a:rPr lang="en-US" sz="2800" dirty="0" smtClean="0"/>
              <a:t>Algebraic Thinking:  Simplify (52 – 2) </a:t>
            </a:r>
            <a:r>
              <a:rPr lang="en-US" sz="2800" dirty="0" smtClean="0">
                <a:sym typeface="Symbol"/>
              </a:rPr>
              <a:t> 10</a:t>
            </a:r>
            <a:endParaRPr lang="en-US" sz="2800" dirty="0" smtClean="0"/>
          </a:p>
          <a:p>
            <a:endParaRPr lang="en-US" sz="2800" dirty="0"/>
          </a:p>
        </p:txBody>
      </p:sp>
      <p:grpSp>
        <p:nvGrpSpPr>
          <p:cNvPr id="7" name="Group 6"/>
          <p:cNvGrpSpPr/>
          <p:nvPr/>
        </p:nvGrpSpPr>
        <p:grpSpPr>
          <a:xfrm>
            <a:off x="6324600" y="2895600"/>
            <a:ext cx="2819400" cy="1143000"/>
            <a:chOff x="5486400" y="2133600"/>
            <a:chExt cx="2819400" cy="1143000"/>
          </a:xfrm>
        </p:grpSpPr>
        <p:sp>
          <p:nvSpPr>
            <p:cNvPr id="4" name="Rectangle 3"/>
            <p:cNvSpPr/>
            <p:nvPr/>
          </p:nvSpPr>
          <p:spPr>
            <a:xfrm>
              <a:off x="6248400" y="2514600"/>
              <a:ext cx="2057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58000" y="2133600"/>
              <a:ext cx="838200" cy="400110"/>
            </a:xfrm>
            <a:prstGeom prst="rect">
              <a:avLst/>
            </a:prstGeom>
            <a:noFill/>
          </p:spPr>
          <p:txBody>
            <a:bodyPr wrap="square" rtlCol="0">
              <a:spAutoFit/>
            </a:bodyPr>
            <a:lstStyle/>
            <a:p>
              <a:r>
                <a:rPr lang="en-US" sz="2000" dirty="0" smtClean="0"/>
                <a:t>8 cm</a:t>
              </a:r>
              <a:endParaRPr lang="en-US" sz="2000" dirty="0"/>
            </a:p>
          </p:txBody>
        </p:sp>
        <p:sp>
          <p:nvSpPr>
            <p:cNvPr id="6" name="TextBox 5"/>
            <p:cNvSpPr txBox="1"/>
            <p:nvPr/>
          </p:nvSpPr>
          <p:spPr>
            <a:xfrm>
              <a:off x="5486400" y="2743200"/>
              <a:ext cx="762000" cy="400110"/>
            </a:xfrm>
            <a:prstGeom prst="rect">
              <a:avLst/>
            </a:prstGeom>
            <a:noFill/>
          </p:spPr>
          <p:txBody>
            <a:bodyPr wrap="square" rtlCol="0">
              <a:spAutoFit/>
            </a:bodyPr>
            <a:lstStyle/>
            <a:p>
              <a:r>
                <a:rPr lang="en-US" sz="2000" dirty="0" smtClean="0"/>
                <a:t>3 cm</a:t>
              </a:r>
              <a:endParaRPr lang="en-US" sz="2000" dirty="0"/>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Sample Modifications</a:t>
            </a:r>
            <a:endParaRPr lang="en-US" sz="3600" dirty="0"/>
          </a:p>
        </p:txBody>
      </p:sp>
      <p:sp>
        <p:nvSpPr>
          <p:cNvPr id="3" name="Content Placeholder 2"/>
          <p:cNvSpPr>
            <a:spLocks noGrp="1"/>
          </p:cNvSpPr>
          <p:nvPr>
            <p:ph idx="1"/>
          </p:nvPr>
        </p:nvSpPr>
        <p:spPr>
          <a:xfrm>
            <a:off x="1066800" y="1447800"/>
            <a:ext cx="7866888" cy="5410200"/>
          </a:xfrm>
        </p:spPr>
        <p:txBody>
          <a:bodyPr>
            <a:normAutofit/>
          </a:bodyPr>
          <a:lstStyle/>
          <a:p>
            <a:r>
              <a:rPr lang="en-US" sz="2800" dirty="0" smtClean="0">
                <a:solidFill>
                  <a:srgbClr val="FF0000"/>
                </a:solidFill>
              </a:rPr>
              <a:t>Number</a:t>
            </a:r>
            <a:r>
              <a:rPr lang="en-US" sz="2800" dirty="0" smtClean="0"/>
              <a:t>: Marcella had 825 cupcakes and sold all but 5. If she sold them in packages, what might be the size and number of the packages? How do you know?</a:t>
            </a:r>
          </a:p>
          <a:p>
            <a:r>
              <a:rPr lang="en-US" sz="2800" dirty="0" smtClean="0">
                <a:solidFill>
                  <a:srgbClr val="FF0000"/>
                </a:solidFill>
              </a:rPr>
              <a:t>Measurement</a:t>
            </a:r>
            <a:r>
              <a:rPr lang="en-US" sz="2800" dirty="0" smtClean="0"/>
              <a:t>: Is it possible for two rectangles to have an area of 24 sq cm but have different perimeters? Explain how you know. (Chappell &amp; Thompson, 1999)</a:t>
            </a:r>
          </a:p>
          <a:p>
            <a:r>
              <a:rPr lang="en-US" sz="2800" dirty="0" smtClean="0">
                <a:solidFill>
                  <a:srgbClr val="FF0000"/>
                </a:solidFill>
              </a:rPr>
              <a:t>Data</a:t>
            </a:r>
            <a:r>
              <a:rPr lang="en-US" sz="2800" dirty="0" smtClean="0"/>
              <a:t>: Find five data values so the mean is 25 and the median is 18.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Sample Modifications</a:t>
            </a:r>
            <a:endParaRPr lang="en-US" sz="3600" dirty="0"/>
          </a:p>
        </p:txBody>
      </p:sp>
      <p:sp>
        <p:nvSpPr>
          <p:cNvPr id="3" name="Content Placeholder 2"/>
          <p:cNvSpPr>
            <a:spLocks noGrp="1"/>
          </p:cNvSpPr>
          <p:nvPr>
            <p:ph idx="1"/>
          </p:nvPr>
        </p:nvSpPr>
        <p:spPr/>
        <p:txBody>
          <a:bodyPr>
            <a:normAutofit/>
          </a:bodyPr>
          <a:lstStyle/>
          <a:p>
            <a:r>
              <a:rPr lang="en-US" sz="2800" dirty="0" smtClean="0">
                <a:solidFill>
                  <a:srgbClr val="FF0000"/>
                </a:solidFill>
              </a:rPr>
              <a:t>Geometry</a:t>
            </a:r>
            <a:r>
              <a:rPr lang="en-US" sz="2800" dirty="0" smtClean="0"/>
              <a:t>: Can two different boxes have the same area for the base but different volumes? Can two different boxes have different dimensions for the base but the same volume? Explain.</a:t>
            </a:r>
          </a:p>
          <a:p>
            <a:r>
              <a:rPr lang="en-US" sz="2800" dirty="0" smtClean="0">
                <a:solidFill>
                  <a:srgbClr val="FF0000"/>
                </a:solidFill>
              </a:rPr>
              <a:t>Algebraic Thinking</a:t>
            </a:r>
            <a:r>
              <a:rPr lang="en-US" sz="2800" dirty="0" smtClean="0"/>
              <a:t>:  I’m thinking of a number. I subtract 2. Divide by 10. I get 5. What was the number I was thinking of?</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Include Reasoning and Communication Tasks in Assessments</a:t>
            </a:r>
            <a:endParaRPr lang="en-US" sz="3600" dirty="0"/>
          </a:p>
        </p:txBody>
      </p:sp>
      <p:sp>
        <p:nvSpPr>
          <p:cNvPr id="3" name="Content Placeholder 2"/>
          <p:cNvSpPr>
            <a:spLocks noGrp="1"/>
          </p:cNvSpPr>
          <p:nvPr>
            <p:ph idx="1"/>
          </p:nvPr>
        </p:nvSpPr>
        <p:spPr>
          <a:xfrm>
            <a:off x="1435608" y="1676400"/>
            <a:ext cx="7498080" cy="4572000"/>
          </a:xfrm>
        </p:spPr>
        <p:txBody>
          <a:bodyPr/>
          <a:lstStyle/>
          <a:p>
            <a:r>
              <a:rPr lang="en-US" dirty="0" smtClean="0"/>
              <a:t>Students need to see such tasks as not only something to occur during instruction but something to occur during assessment as well.</a:t>
            </a:r>
          </a:p>
          <a:p>
            <a:endParaRPr lang="en-US" dirty="0" smtClean="0"/>
          </a:p>
          <a:p>
            <a:r>
              <a:rPr lang="en-US" dirty="0" smtClean="0"/>
              <a:t>What counts for a grade is often what students value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2209800"/>
            <a:ext cx="5867400" cy="1384995"/>
          </a:xfrm>
          <a:prstGeom prst="rect">
            <a:avLst/>
          </a:prstGeom>
          <a:noFill/>
        </p:spPr>
        <p:txBody>
          <a:bodyPr wrap="square" rtlCol="0">
            <a:spAutoFit/>
          </a:bodyPr>
          <a:lstStyle/>
          <a:p>
            <a:pPr algn="ctr"/>
            <a:r>
              <a:rPr lang="en-US" sz="2800" dirty="0" smtClean="0"/>
              <a:t>Thank you!</a:t>
            </a:r>
          </a:p>
          <a:p>
            <a:pPr algn="ctr"/>
            <a:endParaRPr lang="en-US" sz="2800" dirty="0" smtClean="0"/>
          </a:p>
          <a:p>
            <a:pPr algn="ctr"/>
            <a:r>
              <a:rPr lang="en-US" sz="2800" dirty="0" smtClean="0"/>
              <a:t>denisse@usf.edu</a:t>
            </a: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References</a:t>
            </a:r>
            <a:endParaRPr lang="en-US" sz="3600" dirty="0"/>
          </a:p>
        </p:txBody>
      </p:sp>
      <p:sp>
        <p:nvSpPr>
          <p:cNvPr id="3" name="Content Placeholder 2"/>
          <p:cNvSpPr>
            <a:spLocks noGrp="1"/>
          </p:cNvSpPr>
          <p:nvPr>
            <p:ph idx="1"/>
          </p:nvPr>
        </p:nvSpPr>
        <p:spPr/>
        <p:txBody>
          <a:bodyPr>
            <a:normAutofit/>
          </a:bodyPr>
          <a:lstStyle/>
          <a:p>
            <a:r>
              <a:rPr lang="en-US" sz="1400" dirty="0" smtClean="0"/>
              <a:t>Chappell, M. F., &amp; Thompson, D. R. (1999). Modifying our questions to assess students’ thinking. </a:t>
            </a:r>
            <a:r>
              <a:rPr lang="en-US" sz="1400" i="1" dirty="0" smtClean="0"/>
              <a:t>Mathematics Teaching in the Middle School, 4, </a:t>
            </a:r>
            <a:r>
              <a:rPr lang="en-US" sz="1400" dirty="0" smtClean="0"/>
              <a:t>470-474.</a:t>
            </a:r>
            <a:r>
              <a:rPr lang="en-US" sz="1400" i="1" dirty="0" smtClean="0"/>
              <a:t> </a:t>
            </a:r>
          </a:p>
          <a:p>
            <a:r>
              <a:rPr lang="en-US" sz="1400" dirty="0" smtClean="0"/>
              <a:t>Chappell, M. F., &amp; Thompson, D. R. (1999). Perimeter or area? Which measure is it? </a:t>
            </a:r>
            <a:r>
              <a:rPr lang="en-US" sz="1400" i="1" dirty="0" smtClean="0"/>
              <a:t>Mathematics Teaching in the Middle School, 5,</a:t>
            </a:r>
            <a:r>
              <a:rPr lang="en-US" sz="1400" dirty="0" smtClean="0"/>
              <a:t> 20-23. </a:t>
            </a:r>
            <a:endParaRPr lang="en-US" sz="1400" i="1" dirty="0" smtClean="0"/>
          </a:p>
          <a:p>
            <a:r>
              <a:rPr lang="en-US" sz="1400" dirty="0" smtClean="0"/>
              <a:t>Hong, L.  T. (1993). </a:t>
            </a:r>
            <a:r>
              <a:rPr lang="en-US" sz="1400" i="1" dirty="0" smtClean="0"/>
              <a:t>Two of everything</a:t>
            </a:r>
            <a:r>
              <a:rPr lang="en-US" sz="1400" dirty="0" smtClean="0"/>
              <a:t>. Morton Grove, IL: Albert Whitman &amp; Company,.</a:t>
            </a:r>
          </a:p>
          <a:p>
            <a:r>
              <a:rPr lang="en-US" sz="1400" dirty="0" smtClean="0"/>
              <a:t>National Council of Teachers of Mathematics. (2000).</a:t>
            </a:r>
            <a:r>
              <a:rPr lang="en-US" sz="1400" i="1" dirty="0" smtClean="0"/>
              <a:t> Principles and standards for school mathematics</a:t>
            </a:r>
            <a:r>
              <a:rPr lang="en-US" sz="1400" dirty="0" smtClean="0"/>
              <a:t>. Reston, VA:  Author. </a:t>
            </a:r>
          </a:p>
          <a:p>
            <a:r>
              <a:rPr lang="en-US" sz="1400" dirty="0" smtClean="0"/>
              <a:t>Shield, Mal, and </a:t>
            </a:r>
            <a:r>
              <a:rPr lang="en-US" sz="1400" dirty="0" err="1" smtClean="0"/>
              <a:t>Kevan</a:t>
            </a:r>
            <a:r>
              <a:rPr lang="en-US" sz="1400" dirty="0" smtClean="0"/>
              <a:t> </a:t>
            </a:r>
            <a:r>
              <a:rPr lang="en-US" sz="1400" dirty="0" err="1" smtClean="0"/>
              <a:t>Swinson</a:t>
            </a:r>
            <a:r>
              <a:rPr lang="en-US" sz="1400" dirty="0" smtClean="0"/>
              <a:t>. 1996. "The Link Sheet: A Communication Aid for Clarifying and Developing Mathematical Ideas and Processes." In </a:t>
            </a:r>
            <a:r>
              <a:rPr lang="en-US" sz="1400" i="1" dirty="0" smtClean="0"/>
              <a:t>Communication in Mathematics, K-12 and Beyond</a:t>
            </a:r>
            <a:r>
              <a:rPr lang="en-US" sz="1400" dirty="0" smtClean="0"/>
              <a:t>, edited by Portia C. Elliott and Margaret J. Kenney, 35-39. Reston, VA: National Council of Teachers of Mathematics.</a:t>
            </a:r>
          </a:p>
          <a:p>
            <a:r>
              <a:rPr lang="en-US" sz="1400" dirty="0" smtClean="0"/>
              <a:t>Thompson, D. R., </a:t>
            </a:r>
            <a:r>
              <a:rPr lang="en-US" sz="1400" dirty="0" err="1" smtClean="0"/>
              <a:t>Kersaint</a:t>
            </a:r>
            <a:r>
              <a:rPr lang="en-US" sz="1400" dirty="0" smtClean="0"/>
              <a:t>, G., Richards, J. C., </a:t>
            </a:r>
            <a:r>
              <a:rPr lang="en-US" sz="1400" dirty="0" err="1" smtClean="0"/>
              <a:t>Hunsader</a:t>
            </a:r>
            <a:r>
              <a:rPr lang="en-US" sz="1400" dirty="0" smtClean="0"/>
              <a:t>, P. D., &amp; Rubenstein, R. N. (2008). </a:t>
            </a:r>
            <a:r>
              <a:rPr lang="en-US" sz="1400" i="1" dirty="0" smtClean="0"/>
              <a:t>Mathematical literacy: Helping students make meaning in the middle grades</a:t>
            </a:r>
            <a:r>
              <a:rPr lang="en-US" sz="1400" dirty="0" smtClean="0"/>
              <a:t>. Portsmouth, NH: Heinemann.</a:t>
            </a:r>
          </a:p>
          <a:p>
            <a:r>
              <a:rPr lang="en-US" sz="1400" dirty="0" smtClean="0"/>
              <a:t>Thompson, D. R. , &amp; Schultz-Ferrell, K. (2008). </a:t>
            </a:r>
            <a:r>
              <a:rPr lang="en-US" sz="1400" i="1" dirty="0" smtClean="0"/>
              <a:t>Introduction to reasoning and proof in grades 6-8</a:t>
            </a:r>
            <a:r>
              <a:rPr lang="en-US" sz="1400" dirty="0" smtClean="0"/>
              <a:t>. Portsmouth, NH: Heinemann.</a:t>
            </a:r>
          </a:p>
          <a:p>
            <a:endParaRPr lang="en-US" sz="1400" dirty="0" smtClean="0"/>
          </a:p>
          <a:p>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3600" dirty="0" smtClean="0"/>
              <a:t>Reasoning and Communication are important in Singapore’s curriculum</a:t>
            </a:r>
            <a:endParaRPr lang="en-US" sz="3600" dirty="0"/>
          </a:p>
        </p:txBody>
      </p:sp>
      <p:pic>
        <p:nvPicPr>
          <p:cNvPr id="4" name="Content Placeholder 8" descr="Framework-2007"/>
          <p:cNvPicPr>
            <a:picLocks noGrp="1" noChangeAspect="1" noChangeArrowheads="1"/>
          </p:cNvPicPr>
          <p:nvPr>
            <p:ph idx="1"/>
          </p:nvPr>
        </p:nvPicPr>
        <p:blipFill>
          <a:blip r:embed="rId3" cstate="print">
            <a:lum contrast="20000"/>
          </a:blip>
          <a:srcRect/>
          <a:stretch>
            <a:fillRect/>
          </a:stretch>
        </p:blipFill>
        <p:spPr bwMode="auto">
          <a:xfrm>
            <a:off x="1295400" y="1752600"/>
            <a:ext cx="6684264" cy="4382131"/>
          </a:xfrm>
          <a:prstGeom prst="rect">
            <a:avLst/>
          </a:prstGeom>
          <a:noFill/>
          <a:ln w="6350">
            <a:solidFill>
              <a:srgbClr val="000000"/>
            </a:solidFill>
            <a:prstDash val="sysDash"/>
            <a:miter lim="800000"/>
            <a:headEnd/>
            <a:tailEnd/>
          </a:ln>
        </p:spPr>
      </p:pic>
      <p:sp>
        <p:nvSpPr>
          <p:cNvPr id="5" name="TextBox 4"/>
          <p:cNvSpPr txBox="1"/>
          <p:nvPr/>
        </p:nvSpPr>
        <p:spPr>
          <a:xfrm>
            <a:off x="4038600" y="6172200"/>
            <a:ext cx="4800600" cy="400110"/>
          </a:xfrm>
          <a:prstGeom prst="rect">
            <a:avLst/>
          </a:prstGeom>
          <a:noFill/>
        </p:spPr>
        <p:txBody>
          <a:bodyPr wrap="square" rtlCol="0">
            <a:spAutoFit/>
          </a:bodyPr>
          <a:lstStyle/>
          <a:p>
            <a:r>
              <a:rPr lang="en-US" sz="2000" dirty="0" smtClean="0"/>
              <a:t>Singapore curriculum framework</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How can we ensure that students have many opportunities to engage with reasoning and mathematical communication throughout their primary curriculum?</a:t>
            </a:r>
          </a:p>
          <a:p>
            <a:endParaRPr lang="en-US" sz="2800" dirty="0" smtClean="0"/>
          </a:p>
          <a:p>
            <a:r>
              <a:rPr lang="en-US" sz="2800" dirty="0" smtClean="0"/>
              <a:t>How can those opportunities provide teachers with insight into students’ thinking that can help teachers modify and enhance instruction?</a:t>
            </a:r>
          </a:p>
          <a:p>
            <a:endParaRPr lang="en-US" dirty="0"/>
          </a:p>
        </p:txBody>
      </p:sp>
      <p:sp>
        <p:nvSpPr>
          <p:cNvPr id="3" name="Title 2"/>
          <p:cNvSpPr>
            <a:spLocks noGrp="1"/>
          </p:cNvSpPr>
          <p:nvPr>
            <p:ph type="title"/>
          </p:nvPr>
        </p:nvSpPr>
        <p:spPr/>
        <p:txBody>
          <a:bodyPr>
            <a:normAutofit/>
          </a:bodyPr>
          <a:lstStyle/>
          <a:p>
            <a:pPr algn="ctr"/>
            <a:r>
              <a:rPr lang="en-US" sz="3600" dirty="0" smtClean="0"/>
              <a:t>Two Guiding Questions </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481328"/>
            <a:ext cx="8001000" cy="4995672"/>
          </a:xfrm>
        </p:spPr>
        <p:txBody>
          <a:bodyPr>
            <a:normAutofit fontScale="92500" lnSpcReduction="10000"/>
          </a:bodyPr>
          <a:lstStyle/>
          <a:p>
            <a:pPr>
              <a:lnSpc>
                <a:spcPct val="150000"/>
              </a:lnSpc>
            </a:pPr>
            <a:r>
              <a:rPr lang="en-US" sz="2800" dirty="0" smtClean="0"/>
              <a:t>The textbook is a “variable that on the one hand we can manipulate and on the other hand does affect student learning.” </a:t>
            </a:r>
            <a:r>
              <a:rPr lang="en-US" dirty="0" smtClean="0"/>
              <a:t/>
            </a:r>
            <a:br>
              <a:rPr lang="en-US" dirty="0" smtClean="0"/>
            </a:br>
            <a:r>
              <a:rPr lang="en-US" sz="2000" dirty="0" smtClean="0"/>
              <a:t>(</a:t>
            </a:r>
            <a:r>
              <a:rPr lang="en-US" sz="2000" dirty="0" err="1" smtClean="0"/>
              <a:t>Begle</a:t>
            </a:r>
            <a:r>
              <a:rPr lang="en-US" sz="2000" dirty="0" smtClean="0"/>
              <a:t>, 1973, p. 209)</a:t>
            </a:r>
          </a:p>
          <a:p>
            <a:pPr>
              <a:lnSpc>
                <a:spcPct val="150000"/>
              </a:lnSpc>
            </a:pPr>
            <a:endParaRPr lang="en-US" sz="2000" dirty="0" smtClean="0"/>
          </a:p>
          <a:p>
            <a:pPr>
              <a:lnSpc>
                <a:spcPct val="150000"/>
              </a:lnSpc>
            </a:pPr>
            <a:r>
              <a:rPr lang="en-US" sz="2800" dirty="0" smtClean="0"/>
              <a:t>Look for opportunities within the textbook, and when not present, consider how we might modify items or tasks to engage students in reasoning, communicating about mathematics,  and explaining their thinking.</a:t>
            </a:r>
          </a:p>
          <a:p>
            <a:pPr>
              <a:lnSpc>
                <a:spcPct val="150000"/>
              </a:lnSpc>
            </a:pPr>
            <a:endParaRPr lang="en-US" sz="2000"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pPr algn="ctr"/>
            <a:r>
              <a:rPr lang="en-US" sz="3600" dirty="0" smtClean="0"/>
              <a:t>The Curriculum is Key</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Strategy 1: Reframe basic problems to add conditions </a:t>
            </a:r>
            <a:endParaRPr lang="en-US" sz="3600" dirty="0"/>
          </a:p>
        </p:txBody>
      </p:sp>
      <p:sp>
        <p:nvSpPr>
          <p:cNvPr id="3" name="Content Placeholder 2"/>
          <p:cNvSpPr>
            <a:spLocks noGrp="1"/>
          </p:cNvSpPr>
          <p:nvPr>
            <p:ph idx="1"/>
          </p:nvPr>
        </p:nvSpPr>
        <p:spPr>
          <a:xfrm>
            <a:off x="1435608" y="1600200"/>
            <a:ext cx="7498080" cy="4648200"/>
          </a:xfrm>
        </p:spPr>
        <p:txBody>
          <a:bodyPr/>
          <a:lstStyle/>
          <a:p>
            <a:r>
              <a:rPr lang="en-US" dirty="0" smtClean="0"/>
              <a:t>Typical:  12 + 8 = ____; 12 </a:t>
            </a:r>
            <a:r>
              <a:rPr lang="en-US" dirty="0" smtClean="0">
                <a:sym typeface="Symbol"/>
              </a:rPr>
              <a:t> 8 = ____</a:t>
            </a:r>
            <a:endParaRPr lang="en-US" dirty="0" smtClean="0"/>
          </a:p>
          <a:p>
            <a:endParaRPr lang="en-US" dirty="0" smtClean="0"/>
          </a:p>
          <a:p>
            <a:r>
              <a:rPr lang="en-US" dirty="0" smtClean="0"/>
              <a:t>Possible revision. Find two whole numbers whose sum is 16 and whose product is 48. </a:t>
            </a:r>
          </a:p>
          <a:p>
            <a:r>
              <a:rPr lang="en-US" dirty="0" smtClean="0">
                <a:solidFill>
                  <a:srgbClr val="FF0000"/>
                </a:solidFill>
              </a:rPr>
              <a:t>Explain why your numbers are correct.</a:t>
            </a:r>
          </a:p>
          <a:p>
            <a:r>
              <a:rPr lang="en-US" dirty="0" smtClean="0">
                <a:solidFill>
                  <a:srgbClr val="FF0000"/>
                </a:solidFill>
              </a:rPr>
              <a:t>How did you start to think about the problem?</a:t>
            </a:r>
          </a:p>
          <a:p>
            <a:endParaRPr lang="en-US" dirty="0" smtClean="0">
              <a:solidFill>
                <a:srgbClr val="FF0000"/>
              </a:solidFill>
            </a:endParaRPr>
          </a:p>
          <a:p>
            <a:endParaRPr lang="en-US" dirty="0" smtClean="0">
              <a:solidFill>
                <a:srgbClr val="FF00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98080" cy="1143000"/>
          </a:xfrm>
        </p:spPr>
        <p:txBody>
          <a:bodyPr>
            <a:noAutofit/>
          </a:bodyPr>
          <a:lstStyle/>
          <a:p>
            <a:r>
              <a:rPr lang="en-US" sz="3600" dirty="0" smtClean="0"/>
              <a:t>Strategy 1: Reframe basic problems to add conditions </a:t>
            </a:r>
            <a:endParaRPr lang="en-US" sz="3600" dirty="0"/>
          </a:p>
        </p:txBody>
      </p:sp>
      <p:sp>
        <p:nvSpPr>
          <p:cNvPr id="3" name="Content Placeholder 2"/>
          <p:cNvSpPr>
            <a:spLocks noGrp="1"/>
          </p:cNvSpPr>
          <p:nvPr>
            <p:ph idx="1"/>
          </p:nvPr>
        </p:nvSpPr>
        <p:spPr/>
        <p:txBody>
          <a:bodyPr/>
          <a:lstStyle/>
          <a:p>
            <a:r>
              <a:rPr lang="en-US" dirty="0" smtClean="0"/>
              <a:t>Notice that students have to attend to two conditions simultaneously. </a:t>
            </a:r>
          </a:p>
          <a:p>
            <a:r>
              <a:rPr lang="en-US" dirty="0" smtClean="0"/>
              <a:t>Foreshadows later work with algebra:</a:t>
            </a:r>
            <a:br>
              <a:rPr lang="en-US" dirty="0" smtClean="0"/>
            </a:br>
            <a:r>
              <a:rPr lang="en-US" i="1" dirty="0" smtClean="0"/>
              <a:t>x</a:t>
            </a:r>
            <a:r>
              <a:rPr lang="en-US" dirty="0" smtClean="0"/>
              <a:t> + </a:t>
            </a:r>
            <a:r>
              <a:rPr lang="en-US" i="1" dirty="0" smtClean="0"/>
              <a:t>y</a:t>
            </a:r>
            <a:r>
              <a:rPr lang="en-US" dirty="0" smtClean="0"/>
              <a:t> = 16 and </a:t>
            </a:r>
            <a:r>
              <a:rPr lang="en-US" i="1" dirty="0" err="1" smtClean="0"/>
              <a:t>xy</a:t>
            </a:r>
            <a:r>
              <a:rPr lang="en-US" dirty="0" smtClean="0"/>
              <a:t> = 48.</a:t>
            </a:r>
          </a:p>
          <a:p>
            <a:r>
              <a:rPr lang="en-US" dirty="0" smtClean="0"/>
              <a:t>This type of task can be asked throughout the grades with increasingly larger numbers.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152400"/>
            <a:ext cx="7498080" cy="685800"/>
          </a:xfrm>
        </p:spPr>
        <p:txBody>
          <a:bodyPr>
            <a:normAutofit/>
          </a:bodyPr>
          <a:lstStyle/>
          <a:p>
            <a:r>
              <a:rPr lang="en-US" sz="3600" dirty="0" smtClean="0"/>
              <a:t>Sample Responses</a:t>
            </a:r>
            <a:endParaRPr lang="en-US" sz="36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1295400" y="1295400"/>
            <a:ext cx="7391400" cy="2362200"/>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3" cstate="print"/>
          <a:srcRect/>
          <a:stretch>
            <a:fillRect/>
          </a:stretch>
        </p:blipFill>
        <p:spPr bwMode="auto">
          <a:xfrm>
            <a:off x="1600200" y="3733800"/>
            <a:ext cx="6934200" cy="2514600"/>
          </a:xfrm>
          <a:prstGeom prst="rect">
            <a:avLst/>
          </a:prstGeom>
          <a:noFill/>
          <a:ln w="9525">
            <a:noFill/>
            <a:miter lim="800000"/>
            <a:headEnd/>
            <a:tailEnd/>
          </a:ln>
        </p:spPr>
      </p:pic>
      <p:sp>
        <p:nvSpPr>
          <p:cNvPr id="9" name="TextBox 8"/>
          <p:cNvSpPr txBox="1"/>
          <p:nvPr/>
        </p:nvSpPr>
        <p:spPr>
          <a:xfrm>
            <a:off x="1600200" y="6477000"/>
            <a:ext cx="5943600" cy="381000"/>
          </a:xfrm>
          <a:prstGeom prst="rect">
            <a:avLst/>
          </a:prstGeom>
          <a:noFill/>
        </p:spPr>
        <p:txBody>
          <a:bodyPr wrap="square" rtlCol="0">
            <a:spAutoFit/>
          </a:bodyPr>
          <a:lstStyle/>
          <a:p>
            <a:r>
              <a:rPr lang="en-US" dirty="0" smtClean="0"/>
              <a:t>(Thompson &amp; Schultz-Ferrell, 2008)</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1106</TotalTime>
  <Words>1937</Words>
  <Application>Microsoft Office PowerPoint</Application>
  <PresentationFormat>On-screen Show (4:3)</PresentationFormat>
  <Paragraphs>238</Paragraphs>
  <Slides>37</Slides>
  <Notes>20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Solstice</vt:lpstr>
      <vt:lpstr>Let reasoning and communication be an integral part of your mathematics curriculum and use students’ insights to modify instruction</vt:lpstr>
      <vt:lpstr>Reasoning is a critical process</vt:lpstr>
      <vt:lpstr>Communication is also critical</vt:lpstr>
      <vt:lpstr>Reasoning and Communication are important in Singapore’s curriculum</vt:lpstr>
      <vt:lpstr>Two Guiding Questions </vt:lpstr>
      <vt:lpstr>The Curriculum is Key</vt:lpstr>
      <vt:lpstr>Strategy 1: Reframe basic problems to add conditions </vt:lpstr>
      <vt:lpstr>Strategy 1: Reframe basic problems to add conditions </vt:lpstr>
      <vt:lpstr>Sample Responses</vt:lpstr>
      <vt:lpstr>Strategy 2: Given a set of conditions, consider changing the conditions</vt:lpstr>
      <vt:lpstr>Sample Response</vt:lpstr>
      <vt:lpstr>Strategy 3: Use one result to find patterns or predict other results</vt:lpstr>
      <vt:lpstr>Strategy 3: Use one result to find patterns or predict other results</vt:lpstr>
      <vt:lpstr>Strategy 4: Turn concepts into conjectures for students to investigate</vt:lpstr>
      <vt:lpstr>Sample responses</vt:lpstr>
      <vt:lpstr>Another example</vt:lpstr>
      <vt:lpstr>Strategy 5: Encourage students to solve a problem in multiple ways</vt:lpstr>
      <vt:lpstr>Strategy 5: Encourage students to solve a problem in multiple ways</vt:lpstr>
      <vt:lpstr>Sample Responses</vt:lpstr>
      <vt:lpstr>Strategy 6: Evaluate someone else’s thinking and use their approach on a new problem</vt:lpstr>
      <vt:lpstr>Strategy 7: Turn the question around</vt:lpstr>
      <vt:lpstr>Strategy 7: Turn the question around</vt:lpstr>
      <vt:lpstr>Strategy 8: Write a story for a problem</vt:lpstr>
      <vt:lpstr>Strategy 8: Write a story for a problem</vt:lpstr>
      <vt:lpstr>Sample responses</vt:lpstr>
      <vt:lpstr>Strategy 9: Find ways to connect conceptual and procedural knowledge</vt:lpstr>
      <vt:lpstr>Sample Response for Fraction Addition</vt:lpstr>
      <vt:lpstr>Sample Response for Fraction Multiplication</vt:lpstr>
      <vt:lpstr>General Strategies for Modifying Items</vt:lpstr>
      <vt:lpstr>General Ideas for Modifying Items</vt:lpstr>
      <vt:lpstr>General Ideas for Modifying Items</vt:lpstr>
      <vt:lpstr>Your Turn at Modifying Items</vt:lpstr>
      <vt:lpstr>Sample Modifications</vt:lpstr>
      <vt:lpstr>Sample Modifications</vt:lpstr>
      <vt:lpstr>Include Reasoning and Communication Tasks in Assessments</vt:lpstr>
      <vt:lpstr>Slide 36</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 reasoning and communication be an integral part of your mathematics curriculum and use students’ insights to modify instruction</dc:title>
  <dc:creator>Denisse</dc:creator>
  <cp:lastModifiedBy>Denisse</cp:lastModifiedBy>
  <cp:revision>84</cp:revision>
  <dcterms:created xsi:type="dcterms:W3CDTF">2011-05-30T13:09:30Z</dcterms:created>
  <dcterms:modified xsi:type="dcterms:W3CDTF">2011-06-01T10:01:59Z</dcterms:modified>
</cp:coreProperties>
</file>