
<file path=[Content_Types].xml><?xml version="1.0" encoding="utf-8"?>
<Types xmlns="http://schemas.openxmlformats.org/package/2006/content-types">
  <Default Extension="jpg" ContentType="image/jpeg"/>
  <Default Extension="emf" ContentType="image/x-emf"/>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docx" ContentType="application/vnd.openxmlformats-officedocument.wordprocessingml.document"/>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bin" ContentType="application/vnd.openxmlformats-officedocument.oleObject"/>
  <Override PartName="/ppt/notesSlides/notesSlide20.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9.bin" ContentType="application/vnd.openxmlformats-officedocument.oleObject"/>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embeddings/oleObject10.bin" ContentType="application/vnd.openxmlformats-officedocument.oleObject"/>
  <Override PartName="/ppt/notesSlides/notesSlide47.xml" ContentType="application/vnd.openxmlformats-officedocument.presentationml.notesSlide+xml"/>
  <Override PartName="/ppt/notesSlides/notesSlide48.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notesSlides/notesSlide56.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notesSlides/notesSlide57.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2"/>
  </p:notesMasterIdLst>
  <p:handoutMasterIdLst>
    <p:handoutMasterId r:id="rId83"/>
  </p:handoutMasterIdLst>
  <p:sldIdLst>
    <p:sldId id="565" r:id="rId2"/>
    <p:sldId id="566" r:id="rId3"/>
    <p:sldId id="924" r:id="rId4"/>
    <p:sldId id="692" r:id="rId5"/>
    <p:sldId id="739" r:id="rId6"/>
    <p:sldId id="740" r:id="rId7"/>
    <p:sldId id="695" r:id="rId8"/>
    <p:sldId id="742" r:id="rId9"/>
    <p:sldId id="905" r:id="rId10"/>
    <p:sldId id="906" r:id="rId11"/>
    <p:sldId id="914" r:id="rId12"/>
    <p:sldId id="913" r:id="rId13"/>
    <p:sldId id="911" r:id="rId14"/>
    <p:sldId id="907" r:id="rId15"/>
    <p:sldId id="909" r:id="rId16"/>
    <p:sldId id="910" r:id="rId17"/>
    <p:sldId id="912" r:id="rId18"/>
    <p:sldId id="917" r:id="rId19"/>
    <p:sldId id="918" r:id="rId20"/>
    <p:sldId id="915" r:id="rId21"/>
    <p:sldId id="916" r:id="rId22"/>
    <p:sldId id="724" r:id="rId23"/>
    <p:sldId id="725" r:id="rId24"/>
    <p:sldId id="726" r:id="rId25"/>
    <p:sldId id="838" r:id="rId26"/>
    <p:sldId id="840" r:id="rId27"/>
    <p:sldId id="839" r:id="rId28"/>
    <p:sldId id="849" r:id="rId29"/>
    <p:sldId id="850" r:id="rId30"/>
    <p:sldId id="851" r:id="rId31"/>
    <p:sldId id="874" r:id="rId32"/>
    <p:sldId id="875" r:id="rId33"/>
    <p:sldId id="852" r:id="rId34"/>
    <p:sldId id="853" r:id="rId35"/>
    <p:sldId id="899" r:id="rId36"/>
    <p:sldId id="698" r:id="rId37"/>
    <p:sldId id="700" r:id="rId38"/>
    <p:sldId id="701" r:id="rId39"/>
    <p:sldId id="702" r:id="rId40"/>
    <p:sldId id="749" r:id="rId41"/>
    <p:sldId id="703" r:id="rId42"/>
    <p:sldId id="750" r:id="rId43"/>
    <p:sldId id="867" r:id="rId44"/>
    <p:sldId id="901" r:id="rId45"/>
    <p:sldId id="869" r:id="rId46"/>
    <p:sldId id="704" r:id="rId47"/>
    <p:sldId id="774" r:id="rId48"/>
    <p:sldId id="706" r:id="rId49"/>
    <p:sldId id="707" r:id="rId50"/>
    <p:sldId id="691" r:id="rId51"/>
    <p:sldId id="658" r:id="rId52"/>
    <p:sldId id="878" r:id="rId53"/>
    <p:sldId id="659" r:id="rId54"/>
    <p:sldId id="763" r:id="rId55"/>
    <p:sldId id="926" r:id="rId56"/>
    <p:sldId id="776" r:id="rId57"/>
    <p:sldId id="730" r:id="rId58"/>
    <p:sldId id="755" r:id="rId59"/>
    <p:sldId id="756" r:id="rId60"/>
    <p:sldId id="758" r:id="rId61"/>
    <p:sldId id="759" r:id="rId62"/>
    <p:sldId id="732" r:id="rId63"/>
    <p:sldId id="733" r:id="rId64"/>
    <p:sldId id="780" r:id="rId65"/>
    <p:sldId id="781" r:id="rId66"/>
    <p:sldId id="667" r:id="rId67"/>
    <p:sldId id="668" r:id="rId68"/>
    <p:sldId id="669" r:id="rId69"/>
    <p:sldId id="670" r:id="rId70"/>
    <p:sldId id="671" r:id="rId71"/>
    <p:sldId id="672" r:id="rId72"/>
    <p:sldId id="673" r:id="rId73"/>
    <p:sldId id="674" r:id="rId74"/>
    <p:sldId id="675" r:id="rId75"/>
    <p:sldId id="676" r:id="rId76"/>
    <p:sldId id="621" r:id="rId77"/>
    <p:sldId id="630" r:id="rId78"/>
    <p:sldId id="626" r:id="rId79"/>
    <p:sldId id="689" r:id="rId80"/>
    <p:sldId id="622" r:id="rId8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521415D9-36F7-43E2-AB2F-B90AF26B5E84}">
      <p14:sectionLst xmlns:p14="http://schemas.microsoft.com/office/powerpoint/2010/main">
        <p14:section name="Default Section" id="{00766C4F-6246-0F40-9450-67C0967F377E}">
          <p14:sldIdLst>
            <p14:sldId id="565"/>
            <p14:sldId id="566"/>
            <p14:sldId id="924"/>
            <p14:sldId id="692"/>
            <p14:sldId id="739"/>
            <p14:sldId id="740"/>
            <p14:sldId id="695"/>
            <p14:sldId id="742"/>
            <p14:sldId id="905"/>
            <p14:sldId id="906"/>
            <p14:sldId id="914"/>
            <p14:sldId id="913"/>
            <p14:sldId id="911"/>
            <p14:sldId id="907"/>
            <p14:sldId id="909"/>
            <p14:sldId id="910"/>
            <p14:sldId id="912"/>
            <p14:sldId id="917"/>
            <p14:sldId id="918"/>
            <p14:sldId id="915"/>
            <p14:sldId id="916"/>
            <p14:sldId id="724"/>
            <p14:sldId id="725"/>
            <p14:sldId id="726"/>
            <p14:sldId id="838"/>
            <p14:sldId id="840"/>
            <p14:sldId id="839"/>
            <p14:sldId id="849"/>
            <p14:sldId id="850"/>
            <p14:sldId id="851"/>
            <p14:sldId id="874"/>
            <p14:sldId id="875"/>
            <p14:sldId id="852"/>
            <p14:sldId id="853"/>
            <p14:sldId id="899"/>
            <p14:sldId id="698"/>
            <p14:sldId id="700"/>
            <p14:sldId id="701"/>
            <p14:sldId id="702"/>
            <p14:sldId id="749"/>
            <p14:sldId id="703"/>
            <p14:sldId id="750"/>
            <p14:sldId id="867"/>
            <p14:sldId id="901"/>
            <p14:sldId id="869"/>
            <p14:sldId id="704"/>
            <p14:sldId id="774"/>
            <p14:sldId id="706"/>
            <p14:sldId id="707"/>
            <p14:sldId id="691"/>
            <p14:sldId id="658"/>
            <p14:sldId id="878"/>
            <p14:sldId id="659"/>
            <p14:sldId id="763"/>
            <p14:sldId id="926"/>
            <p14:sldId id="776"/>
            <p14:sldId id="730"/>
            <p14:sldId id="755"/>
            <p14:sldId id="756"/>
            <p14:sldId id="758"/>
            <p14:sldId id="759"/>
            <p14:sldId id="732"/>
            <p14:sldId id="733"/>
            <p14:sldId id="780"/>
            <p14:sldId id="781"/>
            <p14:sldId id="667"/>
            <p14:sldId id="668"/>
            <p14:sldId id="669"/>
            <p14:sldId id="670"/>
            <p14:sldId id="671"/>
            <p14:sldId id="672"/>
            <p14:sldId id="673"/>
            <p14:sldId id="674"/>
            <p14:sldId id="675"/>
            <p14:sldId id="676"/>
            <p14:sldId id="621"/>
            <p14:sldId id="630"/>
            <p14:sldId id="626"/>
            <p14:sldId id="689"/>
            <p14:sldId id="622"/>
          </p14:sldIdLst>
        </p14:section>
        <p14:section name="Sergiy" id="{812ECF20-02CF-6A48-A628-E6EAC62EFA70}">
          <p14:sldIdLst/>
        </p14:section>
        <p14:section name="Spares" id="{C95F74D1-F72E-4D4C-9B21-DA7C0F0E3FFC}">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718" autoAdjust="0"/>
    <p:restoredTop sz="86391" autoAdjust="0"/>
  </p:normalViewPr>
  <p:slideViewPr>
    <p:cSldViewPr>
      <p:cViewPr>
        <p:scale>
          <a:sx n="100" d="100"/>
          <a:sy n="100" d="100"/>
        </p:scale>
        <p:origin x="-80" y="736"/>
      </p:cViewPr>
      <p:guideLst>
        <p:guide orient="horz" pos="9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132" d="100"/>
        <a:sy n="132" d="100"/>
      </p:scale>
      <p:origin x="0" y="31968"/>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3.emf"/><Relationship Id="rId2" Type="http://schemas.openxmlformats.org/officeDocument/2006/relationships/image" Target="../media/image4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image" Target="../media/image55.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image" Target="../media/image56.png"/><Relationship Id="rId2" Type="http://schemas.openxmlformats.org/officeDocument/2006/relationships/image" Target="../media/image5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 Id="rId2"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151D02-D453-9541-AA18-022FD023389E}" type="datetimeFigureOut">
              <a:rPr lang="en-US" smtClean="0"/>
              <a:pPr/>
              <a:t>11/06/19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83CB9D7-8671-1745-88F4-D9A8CABAB24F}" type="slidenum">
              <a:rPr lang="en-US" smtClean="0"/>
              <a:pPr/>
              <a:t>‹#›</a:t>
            </a:fld>
            <a:endParaRPr lang="en-US"/>
          </a:p>
        </p:txBody>
      </p:sp>
    </p:spTree>
    <p:extLst>
      <p:ext uri="{BB962C8B-B14F-4D97-AF65-F5344CB8AC3E}">
        <p14:creationId xmlns:p14="http://schemas.microsoft.com/office/powerpoint/2010/main" val="183610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64" charset="0"/>
                <a:ea typeface="+mn-ea"/>
              </a:defRPr>
            </a:lvl1pPr>
          </a:lstStyle>
          <a:p>
            <a:pPr>
              <a:defRPr/>
            </a:pPr>
            <a:endParaRPr lang="en-US"/>
          </a:p>
        </p:txBody>
      </p:sp>
      <p:sp>
        <p:nvSpPr>
          <p:cNvPr id="92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64" charset="0"/>
                <a:ea typeface="+mn-ea"/>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64" charset="0"/>
                <a:ea typeface="+mn-ea"/>
              </a:defRPr>
            </a:lvl1pPr>
          </a:lstStyle>
          <a:p>
            <a:pPr>
              <a:defRPr/>
            </a:pPr>
            <a:endParaRPr lang="en-US"/>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6CFEE9D-DE73-C841-884E-F246E88D0FC3}" type="slidenum">
              <a:rPr lang="en-US"/>
              <a:pPr/>
              <a:t>‹#›</a:t>
            </a:fld>
            <a:endParaRPr lang="en-US"/>
          </a:p>
        </p:txBody>
      </p:sp>
    </p:spTree>
    <p:extLst>
      <p:ext uri="{BB962C8B-B14F-4D97-AF65-F5344CB8AC3E}">
        <p14:creationId xmlns:p14="http://schemas.microsoft.com/office/powerpoint/2010/main" val="33267219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6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pitchFamily="6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pitchFamily="6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pitchFamily="6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pitchFamily="6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7253994-0740-CA4D-9359-C5FAC3667959}" type="slidenum">
              <a:rPr lang="en-US" sz="1200"/>
              <a:pPr/>
              <a:t>1</a:t>
            </a:fld>
            <a:endParaRPr lang="en-US" sz="120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charset="0"/>
              </a:rPr>
              <a:t>Have you ever met instructions like these?</a:t>
            </a:r>
            <a:endParaRPr lang="en-US" dirty="0">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Discern,</a:t>
            </a:r>
            <a:r>
              <a:rPr lang="en-US" baseline="0" dirty="0" smtClean="0"/>
              <a:t> u</a:t>
            </a:r>
            <a:r>
              <a:rPr lang="en-US" dirty="0" smtClean="0"/>
              <a:t>nderstand</a:t>
            </a:r>
            <a:r>
              <a:rPr lang="en-US" baseline="0" dirty="0" smtClean="0"/>
              <a:t> and</a:t>
            </a:r>
            <a:r>
              <a:rPr lang="en-US" dirty="0" smtClean="0"/>
              <a:t> reason</a:t>
            </a:r>
            <a:endParaRPr lang="en-US" dirty="0"/>
          </a:p>
        </p:txBody>
      </p:sp>
      <p:sp>
        <p:nvSpPr>
          <p:cNvPr id="4" name="Slide Number Placeholder 3"/>
          <p:cNvSpPr>
            <a:spLocks noGrp="1"/>
          </p:cNvSpPr>
          <p:nvPr>
            <p:ph type="sldNum" sz="quarter" idx="10"/>
          </p:nvPr>
        </p:nvSpPr>
        <p:spPr/>
        <p:txBody>
          <a:bodyPr/>
          <a:lstStyle/>
          <a:p>
            <a:fld id="{96CFEE9D-DE73-C841-884E-F246E88D0FC3}" type="slidenum">
              <a:rPr lang="en-US" smtClean="0"/>
              <a:pPr/>
              <a:t>20</a:t>
            </a:fld>
            <a:endParaRPr lang="en-US"/>
          </a:p>
        </p:txBody>
      </p:sp>
    </p:spTree>
    <p:extLst>
      <p:ext uri="{BB962C8B-B14F-4D97-AF65-F5344CB8AC3E}">
        <p14:creationId xmlns:p14="http://schemas.microsoft.com/office/powerpoint/2010/main" val="1091252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FD2525-5365-FC49-8162-E80D335338F1}" type="slidenum">
              <a:rPr lang="en-US"/>
              <a:pPr/>
              <a:t>22</a:t>
            </a:fld>
            <a:endParaRPr lang="en-US"/>
          </a:p>
        </p:txBody>
      </p:sp>
      <p:sp>
        <p:nvSpPr>
          <p:cNvPr id="744450" name="Rectangle 2"/>
          <p:cNvSpPr>
            <a:spLocks noGrp="1" noRot="1" noChangeAspect="1" noChangeArrowheads="1"/>
          </p:cNvSpPr>
          <p:nvPr>
            <p:ph type="sldImg"/>
          </p:nvPr>
        </p:nvSpPr>
        <p:spPr>
          <a:ln/>
          <a:extLst>
            <a:ext uri="{FAA26D3D-D897-4be2-8F04-BA451C77F1D7}">
              <ma14:placeholderFlag xmlns:ma14="http://schemas.microsoft.com/office/mac/drawingml/2011/main" val="1"/>
            </a:ext>
          </a:extLst>
        </p:spPr>
      </p:sp>
      <p:sp>
        <p:nvSpPr>
          <p:cNvPr id="744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317981-ADC9-1C40-8730-D7001C89464D}" type="slidenum">
              <a:rPr lang="en-US"/>
              <a:pPr/>
              <a:t>23</a:t>
            </a:fld>
            <a:endParaRPr lang="en-US"/>
          </a:p>
        </p:txBody>
      </p:sp>
      <p:sp>
        <p:nvSpPr>
          <p:cNvPr id="745474" name="Rectangle 2"/>
          <p:cNvSpPr>
            <a:spLocks noGrp="1" noRot="1" noChangeAspect="1" noChangeArrowheads="1"/>
          </p:cNvSpPr>
          <p:nvPr>
            <p:ph type="sldImg"/>
          </p:nvPr>
        </p:nvSpPr>
        <p:spPr>
          <a:ln/>
          <a:extLst>
            <a:ext uri="{FAA26D3D-D897-4be2-8F04-BA451C77F1D7}">
              <ma14:placeholderFlag xmlns:ma14="http://schemas.microsoft.com/office/mac/drawingml/2011/main" val="1"/>
            </a:ext>
          </a:extLst>
        </p:spPr>
      </p:sp>
      <p:sp>
        <p:nvSpPr>
          <p:cNvPr id="745475" name="Rectangle 3"/>
          <p:cNvSpPr>
            <a:spLocks noGrp="1" noChangeArrowheads="1"/>
          </p:cNvSpPr>
          <p:nvPr>
            <p:ph type="body" idx="1"/>
          </p:nvPr>
        </p:nvSpPr>
        <p:spPr/>
        <p:txBody>
          <a:bodyPr/>
          <a:lstStyle/>
          <a:p>
            <a:r>
              <a:rPr lang="en-US" dirty="0" smtClean="0"/>
              <a:t>This was a year 10 student; age 15 years</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317981-ADC9-1C40-8730-D7001C89464D}" type="slidenum">
              <a:rPr lang="en-US"/>
              <a:pPr/>
              <a:t>24</a:t>
            </a:fld>
            <a:endParaRPr lang="en-US"/>
          </a:p>
        </p:txBody>
      </p:sp>
      <p:sp>
        <p:nvSpPr>
          <p:cNvPr id="745474" name="Rectangle 2"/>
          <p:cNvSpPr>
            <a:spLocks noGrp="1" noRot="1" noChangeAspect="1" noChangeArrowheads="1"/>
          </p:cNvSpPr>
          <p:nvPr>
            <p:ph type="sldImg"/>
          </p:nvPr>
        </p:nvSpPr>
        <p:spPr>
          <a:ln/>
          <a:extLst>
            <a:ext uri="{FAA26D3D-D897-4be2-8F04-BA451C77F1D7}">
              <ma14:placeholderFlag xmlns:ma14="http://schemas.microsoft.com/office/mac/drawingml/2011/main" val="1"/>
            </a:ext>
          </a:extLst>
        </p:spPr>
      </p:sp>
      <p:sp>
        <p:nvSpPr>
          <p:cNvPr id="745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9267B7-7287-C64E-B4BB-50FB94515145}" type="slidenum">
              <a:rPr lang="en-US"/>
              <a:pPr/>
              <a:t>27</a:t>
            </a:fld>
            <a:endParaRPr lang="en-US"/>
          </a:p>
        </p:txBody>
      </p:sp>
      <p:sp>
        <p:nvSpPr>
          <p:cNvPr id="626690" name="Rectangle 2"/>
          <p:cNvSpPr>
            <a:spLocks noGrp="1" noRot="1" noChangeAspect="1" noChangeArrowheads="1"/>
          </p:cNvSpPr>
          <p:nvPr>
            <p:ph type="sldImg"/>
          </p:nvPr>
        </p:nvSpPr>
        <p:spPr>
          <a:ln/>
          <a:extLst>
            <a:ext uri="{FAA26D3D-D897-4be2-8F04-BA451C77F1D7}">
              <ma14:placeholderFlag xmlns:ma14="http://schemas.microsoft.com/office/mac/drawingml/2011/main" val="1"/>
            </a:ext>
          </a:extLst>
        </p:spPr>
      </p:sp>
      <p:sp>
        <p:nvSpPr>
          <p:cNvPr id="62669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C96447-0D35-B649-92AC-102299054703}" type="slidenum">
              <a:rPr lang="en-US"/>
              <a:pPr>
                <a:defRPr/>
              </a:pPr>
              <a:t>33</a:t>
            </a:fld>
            <a:endParaRPr lang="en-US"/>
          </a:p>
        </p:txBody>
      </p:sp>
      <p:sp>
        <p:nvSpPr>
          <p:cNvPr id="64514" name="Rectangle 2"/>
          <p:cNvSpPr>
            <a:spLocks noGrp="1" noRot="1" noChangeAspect="1" noChangeArrowheads="1"/>
          </p:cNvSpPr>
          <p:nvPr>
            <p:ph type="sldImg"/>
          </p:nvPr>
        </p:nvSpPr>
        <p:spPr>
          <a:solidFill>
            <a:srgbClr val="FFFFFF"/>
          </a:solidFill>
          <a:ln/>
        </p:spPr>
      </p:sp>
      <p:sp>
        <p:nvSpPr>
          <p:cNvPr id="699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D75583-2B36-6846-82FC-33325D2DE5F1}" type="slidenum">
              <a:rPr lang="en-US"/>
              <a:pPr>
                <a:defRPr/>
              </a:pPr>
              <a:t>34</a:t>
            </a:fld>
            <a:endParaRPr lang="en-US"/>
          </a:p>
        </p:txBody>
      </p:sp>
      <p:sp>
        <p:nvSpPr>
          <p:cNvPr id="66562" name="Rectangle 2"/>
          <p:cNvSpPr>
            <a:spLocks noGrp="1" noRot="1" noChangeAspect="1" noChangeArrowheads="1"/>
          </p:cNvSpPr>
          <p:nvPr>
            <p:ph type="sldImg"/>
          </p:nvPr>
        </p:nvSpPr>
        <p:spPr>
          <a:solidFill>
            <a:srgbClr val="FFFFFF"/>
          </a:solidFill>
          <a:ln/>
        </p:spPr>
      </p:sp>
      <p:sp>
        <p:nvSpPr>
          <p:cNvPr id="701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charset="0"/>
              </a:rPr>
              <a:t>Arrow – this may also include some </a:t>
            </a:r>
            <a:r>
              <a:rPr lang="en-US" dirty="0" err="1" smtClean="0">
                <a:latin typeface="Times" charset="0"/>
              </a:rPr>
              <a:t>pointwise</a:t>
            </a:r>
            <a:r>
              <a:rPr lang="en-US" dirty="0" smtClean="0">
                <a:latin typeface="Times" charset="0"/>
              </a:rPr>
              <a:t> considerations</a:t>
            </a:r>
            <a:endParaRPr lang="en-US" dirty="0">
              <a:latin typeface="Time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charset="0"/>
              </a:rPr>
              <a:t>Arrow – this may also include some </a:t>
            </a:r>
            <a:r>
              <a:rPr lang="en-US" dirty="0" err="1" smtClean="0">
                <a:latin typeface="Times" charset="0"/>
              </a:rPr>
              <a:t>pointwise</a:t>
            </a:r>
            <a:r>
              <a:rPr lang="en-US" dirty="0" smtClean="0">
                <a:latin typeface="Times" charset="0"/>
              </a:rPr>
              <a:t> considerations</a:t>
            </a:r>
            <a:endParaRPr lang="en-US" dirty="0">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08724B-9CD9-474D-AB46-A0DB18A139CF}" type="slidenum">
              <a:rPr lang="en-US"/>
              <a:pPr/>
              <a:t>47</a:t>
            </a:fld>
            <a:endParaRPr lang="en-US"/>
          </a:p>
        </p:txBody>
      </p:sp>
      <p:sp>
        <p:nvSpPr>
          <p:cNvPr id="8898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89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They get </a:t>
            </a:r>
            <a:r>
              <a:rPr lang="en-US" sz="1200" i="1" kern="1200" dirty="0" smtClean="0">
                <a:solidFill>
                  <a:schemeClr val="tx1"/>
                </a:solidFill>
                <a:effectLst/>
                <a:latin typeface="Times" pitchFamily="64" charset="0"/>
                <a:ea typeface="ＭＳ Ｐゴシック" charset="0"/>
                <a:cs typeface="+mn-cs"/>
              </a:rPr>
              <a:t>f'(x)=(x-4/3)^2-13/9, </a:t>
            </a:r>
            <a:endParaRPr lang="en-US" dirty="0" smtClean="0"/>
          </a:p>
          <a:p>
            <a:endParaRPr lang="en-US" dirty="0"/>
          </a:p>
        </p:txBody>
      </p:sp>
      <p:sp>
        <p:nvSpPr>
          <p:cNvPr id="4" name="Slide Number Placeholder 3"/>
          <p:cNvSpPr>
            <a:spLocks noGrp="1"/>
          </p:cNvSpPr>
          <p:nvPr>
            <p:ph type="sldNum" sz="quarter" idx="10"/>
          </p:nvPr>
        </p:nvSpPr>
        <p:spPr/>
        <p:txBody>
          <a:bodyPr/>
          <a:lstStyle/>
          <a:p>
            <a:fld id="{96CFEE9D-DE73-C841-884E-F246E88D0FC3}" type="slidenum">
              <a:rPr lang="en-US" smtClean="0"/>
              <a:pPr/>
              <a:t>49</a:t>
            </a:fld>
            <a:endParaRPr lang="en-US"/>
          </a:p>
        </p:txBody>
      </p:sp>
    </p:spTree>
    <p:extLst>
      <p:ext uri="{BB962C8B-B14F-4D97-AF65-F5344CB8AC3E}">
        <p14:creationId xmlns:p14="http://schemas.microsoft.com/office/powerpoint/2010/main" val="35184721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a:t>
            </a:r>
            <a:endParaRPr lang="en-US" dirty="0"/>
          </a:p>
        </p:txBody>
      </p:sp>
      <p:sp>
        <p:nvSpPr>
          <p:cNvPr id="4" name="Slide Number Placeholder 3"/>
          <p:cNvSpPr>
            <a:spLocks noGrp="1"/>
          </p:cNvSpPr>
          <p:nvPr>
            <p:ph type="sldNum" sz="quarter" idx="10"/>
          </p:nvPr>
        </p:nvSpPr>
        <p:spPr/>
        <p:txBody>
          <a:bodyPr/>
          <a:lstStyle/>
          <a:p>
            <a:fld id="{96CFEE9D-DE73-C841-884E-F246E88D0FC3}" type="slidenum">
              <a:rPr lang="en-US" smtClean="0"/>
              <a:pPr/>
              <a:t>50</a:t>
            </a:fld>
            <a:endParaRPr lang="en-US"/>
          </a:p>
        </p:txBody>
      </p:sp>
    </p:spTree>
    <p:extLst>
      <p:ext uri="{BB962C8B-B14F-4D97-AF65-F5344CB8AC3E}">
        <p14:creationId xmlns:p14="http://schemas.microsoft.com/office/powerpoint/2010/main" val="209307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 numbers give number out of 34 trainee teachers who thought it was NOT a function</a:t>
            </a:r>
            <a:endParaRPr lang="en-US" dirty="0"/>
          </a:p>
        </p:txBody>
      </p:sp>
      <p:sp>
        <p:nvSpPr>
          <p:cNvPr id="4" name="Slide Number Placeholder 3"/>
          <p:cNvSpPr>
            <a:spLocks noGrp="1"/>
          </p:cNvSpPr>
          <p:nvPr>
            <p:ph type="sldNum" sz="quarter" idx="10"/>
          </p:nvPr>
        </p:nvSpPr>
        <p:spPr/>
        <p:txBody>
          <a:bodyPr/>
          <a:lstStyle/>
          <a:p>
            <a:fld id="{96CFEE9D-DE73-C841-884E-F246E88D0FC3}" type="slidenum">
              <a:rPr lang="en-US" smtClean="0"/>
              <a:pPr/>
              <a:t>54</a:t>
            </a:fld>
            <a:endParaRPr lang="en-US"/>
          </a:p>
        </p:txBody>
      </p:sp>
    </p:spTree>
    <p:extLst>
      <p:ext uri="{BB962C8B-B14F-4D97-AF65-F5344CB8AC3E}">
        <p14:creationId xmlns:p14="http://schemas.microsoft.com/office/powerpoint/2010/main" val="1111303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charset="0"/>
              </a:rPr>
              <a:t>Common idea: powers greater than 1</a:t>
            </a:r>
            <a:endParaRPr lang="en-US" dirty="0">
              <a:latin typeface="Times"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charset="0"/>
              </a:rPr>
              <a:t>Can have polynomials with complex coefficients</a:t>
            </a:r>
            <a:endParaRPr lang="en-US" dirty="0">
              <a:latin typeface="Times"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1000+ students in first week of university</a:t>
            </a:r>
            <a:endParaRPr lang="en-US" dirty="0"/>
          </a:p>
        </p:txBody>
      </p:sp>
      <p:sp>
        <p:nvSpPr>
          <p:cNvPr id="4" name="Slide Number Placeholder 3"/>
          <p:cNvSpPr>
            <a:spLocks noGrp="1"/>
          </p:cNvSpPr>
          <p:nvPr>
            <p:ph type="sldNum" sz="quarter" idx="10"/>
          </p:nvPr>
        </p:nvSpPr>
        <p:spPr/>
        <p:txBody>
          <a:bodyPr/>
          <a:lstStyle/>
          <a:p>
            <a:fld id="{96CFEE9D-DE73-C841-884E-F246E88D0FC3}" type="slidenum">
              <a:rPr lang="en-US" smtClean="0"/>
              <a:pPr/>
              <a:t>5</a:t>
            </a:fld>
            <a:endParaRPr lang="en-US"/>
          </a:p>
        </p:txBody>
      </p:sp>
    </p:spTree>
    <p:extLst>
      <p:ext uri="{BB962C8B-B14F-4D97-AF65-F5344CB8AC3E}">
        <p14:creationId xmlns:p14="http://schemas.microsoft.com/office/powerpoint/2010/main" val="2834015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charset="0"/>
              </a:rPr>
              <a:t>I saw this in a NZ classroom</a:t>
            </a:r>
            <a:endParaRPr lang="en-US" dirty="0">
              <a:latin typeface="Times"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FAC007-C873-2341-86F3-D3DAC8FA2779}" type="slidenum">
              <a:rPr lang="en-US"/>
              <a:pPr>
                <a:defRPr/>
              </a:pPr>
              <a:t>79</a:t>
            </a:fld>
            <a:endParaRPr lang="en-US"/>
          </a:p>
        </p:txBody>
      </p:sp>
      <p:sp>
        <p:nvSpPr>
          <p:cNvPr id="35842" name="Rectangle 2"/>
          <p:cNvSpPr>
            <a:spLocks noGrp="1" noRot="1" noChangeAspect="1" noChangeArrowheads="1"/>
          </p:cNvSpPr>
          <p:nvPr>
            <p:ph type="sldImg"/>
          </p:nvPr>
        </p:nvSpPr>
        <p:spPr>
          <a:solidFill>
            <a:srgbClr val="FFFFFF"/>
          </a:solidFill>
          <a:ln/>
        </p:spPr>
      </p:sp>
      <p:sp>
        <p:nvSpPr>
          <p:cNvPr id="848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pitchFamily="64" charset="0"/>
                <a:ea typeface="ＭＳ Ｐゴシック" charset="0"/>
                <a:cs typeface="+mn-cs"/>
              </a:rPr>
              <a:t>University of Queensland (UQ) is Queensland’s oldest university and is a member of the G08 and Universitas21. Traditionally it has attracted the brightest students in Queensland and northern New South Wales.</a:t>
            </a:r>
            <a:endParaRPr lang="en-US" dirty="0"/>
          </a:p>
        </p:txBody>
      </p:sp>
      <p:sp>
        <p:nvSpPr>
          <p:cNvPr id="4" name="Slide Number Placeholder 3"/>
          <p:cNvSpPr>
            <a:spLocks noGrp="1"/>
          </p:cNvSpPr>
          <p:nvPr>
            <p:ph type="sldNum" sz="quarter" idx="10"/>
          </p:nvPr>
        </p:nvSpPr>
        <p:spPr/>
        <p:txBody>
          <a:bodyPr/>
          <a:lstStyle/>
          <a:p>
            <a:fld id="{96CFEE9D-DE73-C841-884E-F246E88D0FC3}" type="slidenum">
              <a:rPr lang="en-US" smtClean="0"/>
              <a:pPr/>
              <a:t>6</a:t>
            </a:fld>
            <a:endParaRPr lang="en-US"/>
          </a:p>
        </p:txBody>
      </p:sp>
    </p:spTree>
    <p:extLst>
      <p:ext uri="{BB962C8B-B14F-4D97-AF65-F5344CB8AC3E}">
        <p14:creationId xmlns:p14="http://schemas.microsoft.com/office/powerpoint/2010/main" val="41230257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48 volcanoes</a:t>
            </a:r>
            <a:endParaRPr lang="en-US" dirty="0"/>
          </a:p>
        </p:txBody>
      </p:sp>
      <p:sp>
        <p:nvSpPr>
          <p:cNvPr id="4" name="Slide Number Placeholder 3"/>
          <p:cNvSpPr>
            <a:spLocks noGrp="1"/>
          </p:cNvSpPr>
          <p:nvPr>
            <p:ph type="sldNum" sz="quarter" idx="10"/>
          </p:nvPr>
        </p:nvSpPr>
        <p:spPr/>
        <p:txBody>
          <a:bodyPr/>
          <a:lstStyle/>
          <a:p>
            <a:fld id="{96CFEE9D-DE73-C841-884E-F246E88D0FC3}" type="slidenum">
              <a:rPr lang="en-US" smtClean="0"/>
              <a:pPr/>
              <a:t>80</a:t>
            </a:fld>
            <a:endParaRPr lang="en-US"/>
          </a:p>
        </p:txBody>
      </p:sp>
    </p:spTree>
    <p:extLst>
      <p:ext uri="{BB962C8B-B14F-4D97-AF65-F5344CB8AC3E}">
        <p14:creationId xmlns:p14="http://schemas.microsoft.com/office/powerpoint/2010/main" val="342769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D5D137-F81B-2C4D-B9B4-981438E39447}" type="slidenum">
              <a:rPr lang="en-US" smtClean="0"/>
              <a:t>8</a:t>
            </a:fld>
            <a:endParaRPr lang="en-US"/>
          </a:p>
        </p:txBody>
      </p:sp>
    </p:spTree>
    <p:extLst>
      <p:ext uri="{BB962C8B-B14F-4D97-AF65-F5344CB8AC3E}">
        <p14:creationId xmlns:p14="http://schemas.microsoft.com/office/powerpoint/2010/main" val="2456288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Discern,</a:t>
            </a:r>
            <a:r>
              <a:rPr lang="en-US" baseline="0" dirty="0" smtClean="0"/>
              <a:t> u</a:t>
            </a:r>
            <a:r>
              <a:rPr lang="en-US" dirty="0" smtClean="0"/>
              <a:t>nderstand</a:t>
            </a:r>
            <a:r>
              <a:rPr lang="en-US" baseline="0" dirty="0" smtClean="0"/>
              <a:t> and</a:t>
            </a:r>
            <a:r>
              <a:rPr lang="en-US" dirty="0" smtClean="0"/>
              <a:t> reason</a:t>
            </a:r>
            <a:endParaRPr lang="en-US" dirty="0"/>
          </a:p>
        </p:txBody>
      </p:sp>
      <p:sp>
        <p:nvSpPr>
          <p:cNvPr id="4" name="Slide Number Placeholder 3"/>
          <p:cNvSpPr>
            <a:spLocks noGrp="1"/>
          </p:cNvSpPr>
          <p:nvPr>
            <p:ph type="sldNum" sz="quarter" idx="10"/>
          </p:nvPr>
        </p:nvSpPr>
        <p:spPr/>
        <p:txBody>
          <a:bodyPr/>
          <a:lstStyle/>
          <a:p>
            <a:fld id="{96CFEE9D-DE73-C841-884E-F246E88D0FC3}" type="slidenum">
              <a:rPr lang="en-US" smtClean="0"/>
              <a:pPr/>
              <a:t>11</a:t>
            </a:fld>
            <a:endParaRPr lang="en-US"/>
          </a:p>
        </p:txBody>
      </p:sp>
    </p:spTree>
    <p:extLst>
      <p:ext uri="{BB962C8B-B14F-4D97-AF65-F5344CB8AC3E}">
        <p14:creationId xmlns:p14="http://schemas.microsoft.com/office/powerpoint/2010/main" val="10912527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userDrawn="1"/>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497513" y="5319713"/>
            <a:ext cx="3646487"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1" descr="UOA-Logo-4Col-Ho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010400" y="5895975"/>
            <a:ext cx="182880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685800" y="1524000"/>
            <a:ext cx="7772400" cy="1143000"/>
          </a:xfrm>
        </p:spPr>
        <p:txBody>
          <a:bodyPr/>
          <a:lstStyle>
            <a:lvl1pPr>
              <a:defRPr sz="4000"/>
            </a:lvl1pPr>
          </a:lstStyle>
          <a:p>
            <a:r>
              <a:rPr lang="en-US"/>
              <a:t>Click to edit Master title style</a:t>
            </a:r>
          </a:p>
        </p:txBody>
      </p:sp>
      <p:sp>
        <p:nvSpPr>
          <p:cNvPr id="3075" name="Rectangle 3"/>
          <p:cNvSpPr>
            <a:spLocks noGrp="1" noChangeArrowheads="1"/>
          </p:cNvSpPr>
          <p:nvPr>
            <p:ph type="subTitle" idx="1"/>
          </p:nvPr>
        </p:nvSpPr>
        <p:spPr>
          <a:xfrm>
            <a:off x="685800" y="3352800"/>
            <a:ext cx="7772400" cy="533400"/>
          </a:xfrm>
        </p:spPr>
        <p:txBody>
          <a:bodyPr/>
          <a:lstStyle>
            <a:lvl1pPr marL="0" indent="0">
              <a:buFontTx/>
              <a:buNone/>
              <a:defRPr sz="2000" b="1"/>
            </a:lvl1pPr>
          </a:lstStyle>
          <a:p>
            <a:r>
              <a:rPr lang="en-US"/>
              <a:t>Click to edit Master subtitle style</a:t>
            </a:r>
          </a:p>
        </p:txBody>
      </p:sp>
    </p:spTree>
    <p:extLst>
      <p:ext uri="{BB962C8B-B14F-4D97-AF65-F5344CB8AC3E}">
        <p14:creationId xmlns:p14="http://schemas.microsoft.com/office/powerpoint/2010/main" val="2607760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16"/>
          <p:cNvSpPr>
            <a:spLocks noGrp="1" noChangeArrowheads="1"/>
          </p:cNvSpPr>
          <p:nvPr>
            <p:ph type="dt" sz="half" idx="10"/>
          </p:nvPr>
        </p:nvSpPr>
        <p:spPr>
          <a:ln/>
        </p:spPr>
        <p:txBody>
          <a:bodyPr/>
          <a:lstStyle>
            <a:lvl1pPr>
              <a:defRPr/>
            </a:lvl1pPr>
          </a:lstStyle>
          <a:p>
            <a:pPr>
              <a:defRPr/>
            </a:pPr>
            <a:r>
              <a:rPr lang="en-US"/>
              <a:t>Date</a:t>
            </a:r>
          </a:p>
        </p:txBody>
      </p:sp>
    </p:spTree>
    <p:extLst>
      <p:ext uri="{BB962C8B-B14F-4D97-AF65-F5344CB8AC3E}">
        <p14:creationId xmlns:p14="http://schemas.microsoft.com/office/powerpoint/2010/main" val="2893969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572000"/>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685800" y="1219200"/>
            <a:ext cx="5676900"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16"/>
          <p:cNvSpPr>
            <a:spLocks noGrp="1" noChangeArrowheads="1"/>
          </p:cNvSpPr>
          <p:nvPr>
            <p:ph type="dt" sz="half" idx="10"/>
          </p:nvPr>
        </p:nvSpPr>
        <p:spPr>
          <a:ln/>
        </p:spPr>
        <p:txBody>
          <a:bodyPr/>
          <a:lstStyle>
            <a:lvl1pPr>
              <a:defRPr/>
            </a:lvl1pPr>
          </a:lstStyle>
          <a:p>
            <a:pPr>
              <a:defRPr/>
            </a:pPr>
            <a:r>
              <a:rPr lang="en-US"/>
              <a:t>Date</a:t>
            </a:r>
          </a:p>
        </p:txBody>
      </p:sp>
    </p:spTree>
    <p:extLst>
      <p:ext uri="{BB962C8B-B14F-4D97-AF65-F5344CB8AC3E}">
        <p14:creationId xmlns:p14="http://schemas.microsoft.com/office/powerpoint/2010/main" val="2568600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9200"/>
            <a:ext cx="7772400" cy="685800"/>
          </a:xfrm>
        </p:spPr>
        <p:txBody>
          <a:bodyPr/>
          <a:lstStyle/>
          <a:p>
            <a:r>
              <a:rPr lang="en-US" smtClean="0"/>
              <a:t>Click to edit Master title style</a:t>
            </a:r>
            <a:endParaRPr lang="en-NZ"/>
          </a:p>
        </p:txBody>
      </p:sp>
      <p:sp>
        <p:nvSpPr>
          <p:cNvPr id="3" name="Text Placeholder 2"/>
          <p:cNvSpPr>
            <a:spLocks noGrp="1"/>
          </p:cNvSpPr>
          <p:nvPr>
            <p:ph type="body" sz="half" idx="1"/>
          </p:nvPr>
        </p:nvSpPr>
        <p:spPr>
          <a:xfrm>
            <a:off x="685800" y="20574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2057400"/>
            <a:ext cx="38100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16"/>
          <p:cNvSpPr>
            <a:spLocks noGrp="1" noChangeArrowheads="1"/>
          </p:cNvSpPr>
          <p:nvPr>
            <p:ph type="dt" sz="half" idx="10"/>
          </p:nvPr>
        </p:nvSpPr>
        <p:spPr>
          <a:ln/>
        </p:spPr>
        <p:txBody>
          <a:bodyPr/>
          <a:lstStyle>
            <a:lvl1pPr>
              <a:defRPr/>
            </a:lvl1pPr>
          </a:lstStyle>
          <a:p>
            <a:pPr>
              <a:defRPr/>
            </a:pPr>
            <a:r>
              <a:rPr lang="en-US"/>
              <a:t>Date</a:t>
            </a:r>
          </a:p>
        </p:txBody>
      </p:sp>
    </p:spTree>
    <p:extLst>
      <p:ext uri="{BB962C8B-B14F-4D97-AF65-F5344CB8AC3E}">
        <p14:creationId xmlns:p14="http://schemas.microsoft.com/office/powerpoint/2010/main" val="4070312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Rectangle 16"/>
          <p:cNvSpPr>
            <a:spLocks noGrp="1" noChangeArrowheads="1"/>
          </p:cNvSpPr>
          <p:nvPr>
            <p:ph type="dt" sz="half" idx="10"/>
          </p:nvPr>
        </p:nvSpPr>
        <p:spPr>
          <a:ln/>
        </p:spPr>
        <p:txBody>
          <a:bodyPr/>
          <a:lstStyle>
            <a:lvl1pPr>
              <a:defRPr/>
            </a:lvl1pPr>
          </a:lstStyle>
          <a:p>
            <a:pPr>
              <a:defRPr/>
            </a:pPr>
            <a:r>
              <a:rPr lang="en-US"/>
              <a:t>Date</a:t>
            </a:r>
          </a:p>
        </p:txBody>
      </p:sp>
    </p:spTree>
    <p:extLst>
      <p:ext uri="{BB962C8B-B14F-4D97-AF65-F5344CB8AC3E}">
        <p14:creationId xmlns:p14="http://schemas.microsoft.com/office/powerpoint/2010/main" val="270641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dt" sz="half" idx="10"/>
          </p:nvPr>
        </p:nvSpPr>
        <p:spPr>
          <a:ln/>
        </p:spPr>
        <p:txBody>
          <a:bodyPr/>
          <a:lstStyle>
            <a:lvl1pPr>
              <a:defRPr/>
            </a:lvl1pPr>
          </a:lstStyle>
          <a:p>
            <a:pPr>
              <a:defRPr/>
            </a:pPr>
            <a:r>
              <a:rPr lang="en-US"/>
              <a:t>Date</a:t>
            </a:r>
          </a:p>
        </p:txBody>
      </p:sp>
    </p:spTree>
    <p:extLst>
      <p:ext uri="{BB962C8B-B14F-4D97-AF65-F5344CB8AC3E}">
        <p14:creationId xmlns:p14="http://schemas.microsoft.com/office/powerpoint/2010/main" val="442112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685800" y="2057400"/>
            <a:ext cx="38100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2057400"/>
            <a:ext cx="38100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16"/>
          <p:cNvSpPr>
            <a:spLocks noGrp="1" noChangeArrowheads="1"/>
          </p:cNvSpPr>
          <p:nvPr>
            <p:ph type="dt" sz="half" idx="10"/>
          </p:nvPr>
        </p:nvSpPr>
        <p:spPr>
          <a:ln/>
        </p:spPr>
        <p:txBody>
          <a:bodyPr/>
          <a:lstStyle>
            <a:lvl1pPr>
              <a:defRPr/>
            </a:lvl1pPr>
          </a:lstStyle>
          <a:p>
            <a:pPr>
              <a:defRPr/>
            </a:pPr>
            <a:r>
              <a:rPr lang="en-US"/>
              <a:t>Date</a:t>
            </a:r>
          </a:p>
        </p:txBody>
      </p:sp>
    </p:spTree>
    <p:extLst>
      <p:ext uri="{BB962C8B-B14F-4D97-AF65-F5344CB8AC3E}">
        <p14:creationId xmlns:p14="http://schemas.microsoft.com/office/powerpoint/2010/main" val="1484395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Rectangle 16"/>
          <p:cNvSpPr>
            <a:spLocks noGrp="1" noChangeArrowheads="1"/>
          </p:cNvSpPr>
          <p:nvPr>
            <p:ph type="dt" sz="half" idx="10"/>
          </p:nvPr>
        </p:nvSpPr>
        <p:spPr>
          <a:ln/>
        </p:spPr>
        <p:txBody>
          <a:bodyPr/>
          <a:lstStyle>
            <a:lvl1pPr>
              <a:defRPr/>
            </a:lvl1pPr>
          </a:lstStyle>
          <a:p>
            <a:pPr>
              <a:defRPr/>
            </a:pPr>
            <a:r>
              <a:rPr lang="en-US"/>
              <a:t>Date</a:t>
            </a:r>
          </a:p>
        </p:txBody>
      </p:sp>
    </p:spTree>
    <p:extLst>
      <p:ext uri="{BB962C8B-B14F-4D97-AF65-F5344CB8AC3E}">
        <p14:creationId xmlns:p14="http://schemas.microsoft.com/office/powerpoint/2010/main" val="1719381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Rectangle 16"/>
          <p:cNvSpPr>
            <a:spLocks noGrp="1" noChangeArrowheads="1"/>
          </p:cNvSpPr>
          <p:nvPr>
            <p:ph type="dt" sz="half" idx="10"/>
          </p:nvPr>
        </p:nvSpPr>
        <p:spPr>
          <a:ln/>
        </p:spPr>
        <p:txBody>
          <a:bodyPr/>
          <a:lstStyle>
            <a:lvl1pPr>
              <a:defRPr/>
            </a:lvl1pPr>
          </a:lstStyle>
          <a:p>
            <a:pPr>
              <a:defRPr/>
            </a:pPr>
            <a:r>
              <a:rPr lang="en-US"/>
              <a:t>Date</a:t>
            </a:r>
          </a:p>
        </p:txBody>
      </p:sp>
    </p:spTree>
    <p:extLst>
      <p:ext uri="{BB962C8B-B14F-4D97-AF65-F5344CB8AC3E}">
        <p14:creationId xmlns:p14="http://schemas.microsoft.com/office/powerpoint/2010/main" val="665055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dt" sz="half" idx="10"/>
          </p:nvPr>
        </p:nvSpPr>
        <p:spPr>
          <a:ln/>
        </p:spPr>
        <p:txBody>
          <a:bodyPr/>
          <a:lstStyle>
            <a:lvl1pPr>
              <a:defRPr/>
            </a:lvl1pPr>
          </a:lstStyle>
          <a:p>
            <a:pPr>
              <a:defRPr/>
            </a:pPr>
            <a:r>
              <a:rPr lang="en-US"/>
              <a:t>Date</a:t>
            </a:r>
          </a:p>
        </p:txBody>
      </p:sp>
    </p:spTree>
    <p:extLst>
      <p:ext uri="{BB962C8B-B14F-4D97-AF65-F5344CB8AC3E}">
        <p14:creationId xmlns:p14="http://schemas.microsoft.com/office/powerpoint/2010/main" val="395985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dt" sz="half" idx="10"/>
          </p:nvPr>
        </p:nvSpPr>
        <p:spPr>
          <a:ln/>
        </p:spPr>
        <p:txBody>
          <a:bodyPr/>
          <a:lstStyle>
            <a:lvl1pPr>
              <a:defRPr/>
            </a:lvl1pPr>
          </a:lstStyle>
          <a:p>
            <a:pPr>
              <a:defRPr/>
            </a:pPr>
            <a:r>
              <a:rPr lang="en-US"/>
              <a:t>Date</a:t>
            </a:r>
          </a:p>
        </p:txBody>
      </p:sp>
    </p:spTree>
    <p:extLst>
      <p:ext uri="{BB962C8B-B14F-4D97-AF65-F5344CB8AC3E}">
        <p14:creationId xmlns:p14="http://schemas.microsoft.com/office/powerpoint/2010/main" val="715129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dt" sz="half" idx="10"/>
          </p:nvPr>
        </p:nvSpPr>
        <p:spPr>
          <a:ln/>
        </p:spPr>
        <p:txBody>
          <a:bodyPr/>
          <a:lstStyle>
            <a:lvl1pPr>
              <a:defRPr/>
            </a:lvl1pPr>
          </a:lstStyle>
          <a:p>
            <a:pPr>
              <a:defRPr/>
            </a:pPr>
            <a:r>
              <a:rPr lang="en-US"/>
              <a:t>Date</a:t>
            </a:r>
          </a:p>
        </p:txBody>
      </p:sp>
    </p:spTree>
    <p:extLst>
      <p:ext uri="{BB962C8B-B14F-4D97-AF65-F5344CB8AC3E}">
        <p14:creationId xmlns:p14="http://schemas.microsoft.com/office/powerpoint/2010/main" val="11021964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12192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2057400"/>
            <a:ext cx="7772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076" name="Picture 14" descr="sky_TopSection"/>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0"/>
            <a:ext cx="6629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5" descr="6835_powerpoint_v2"/>
          <p:cNvPicPr>
            <a:picLocks noChangeAspect="1" noChangeArrowheads="1"/>
          </p:cNvPicPr>
          <p:nvPr userDrawn="1"/>
        </p:nvPicPr>
        <p:blipFill>
          <a:blip r:embed="rId1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0"/>
            <a:ext cx="915511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 name="Rectangle 16"/>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64" charset="-128"/>
              </a:defRPr>
            </a:lvl1pPr>
          </a:lstStyle>
          <a:p>
            <a:pPr>
              <a:defRPr/>
            </a:pPr>
            <a:r>
              <a:rPr lang="en-US"/>
              <a:t>Date</a:t>
            </a:r>
          </a:p>
        </p:txBody>
      </p:sp>
    </p:spTree>
  </p:cSld>
  <p:clrMap bg1="lt1" tx1="dk1" bg2="lt2" tx2="dk2" accent1="accent1" accent2="accent2" accent3="accent3" accent4="accent4" accent5="accent5" accent6="accent6" hlink="hlink" folHlink="folHlink"/>
  <p:sldLayoutIdLst>
    <p:sldLayoutId id="2147483725"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p:txStyles>
    <p:titleStyle>
      <a:lvl1pPr algn="l" rtl="0" eaLnBrk="0" fontAlgn="base" hangingPunct="0">
        <a:spcBef>
          <a:spcPct val="0"/>
        </a:spcBef>
        <a:spcAft>
          <a:spcPct val="0"/>
        </a:spcAft>
        <a:defRPr sz="3000" b="1">
          <a:solidFill>
            <a:schemeClr val="tx2"/>
          </a:solidFill>
          <a:latin typeface="+mj-lt"/>
          <a:ea typeface="ＭＳ Ｐゴシック" charset="0"/>
          <a:cs typeface="+mj-cs"/>
        </a:defRPr>
      </a:lvl1pPr>
      <a:lvl2pPr algn="l" rtl="0" eaLnBrk="0" fontAlgn="base" hangingPunct="0">
        <a:spcBef>
          <a:spcPct val="0"/>
        </a:spcBef>
        <a:spcAft>
          <a:spcPct val="0"/>
        </a:spcAft>
        <a:defRPr sz="3000" b="1">
          <a:solidFill>
            <a:schemeClr val="tx2"/>
          </a:solidFill>
          <a:latin typeface="Verdana" pitchFamily="64" charset="0"/>
          <a:ea typeface="ＭＳ Ｐゴシック" charset="0"/>
        </a:defRPr>
      </a:lvl2pPr>
      <a:lvl3pPr algn="l" rtl="0" eaLnBrk="0" fontAlgn="base" hangingPunct="0">
        <a:spcBef>
          <a:spcPct val="0"/>
        </a:spcBef>
        <a:spcAft>
          <a:spcPct val="0"/>
        </a:spcAft>
        <a:defRPr sz="3000" b="1">
          <a:solidFill>
            <a:schemeClr val="tx2"/>
          </a:solidFill>
          <a:latin typeface="Verdana" pitchFamily="64" charset="0"/>
          <a:ea typeface="ＭＳ Ｐゴシック" charset="0"/>
        </a:defRPr>
      </a:lvl3pPr>
      <a:lvl4pPr algn="l" rtl="0" eaLnBrk="0" fontAlgn="base" hangingPunct="0">
        <a:spcBef>
          <a:spcPct val="0"/>
        </a:spcBef>
        <a:spcAft>
          <a:spcPct val="0"/>
        </a:spcAft>
        <a:defRPr sz="3000" b="1">
          <a:solidFill>
            <a:schemeClr val="tx2"/>
          </a:solidFill>
          <a:latin typeface="Verdana" pitchFamily="64" charset="0"/>
          <a:ea typeface="ＭＳ Ｐゴシック" charset="0"/>
        </a:defRPr>
      </a:lvl4pPr>
      <a:lvl5pPr algn="l" rtl="0" eaLnBrk="0" fontAlgn="base" hangingPunct="0">
        <a:spcBef>
          <a:spcPct val="0"/>
        </a:spcBef>
        <a:spcAft>
          <a:spcPct val="0"/>
        </a:spcAft>
        <a:defRPr sz="3000" b="1">
          <a:solidFill>
            <a:schemeClr val="tx2"/>
          </a:solidFill>
          <a:latin typeface="Verdana" pitchFamily="64" charset="0"/>
          <a:ea typeface="ＭＳ Ｐゴシック" charset="0"/>
        </a:defRPr>
      </a:lvl5pPr>
      <a:lvl6pPr marL="457200" algn="l" rtl="0" fontAlgn="base">
        <a:spcBef>
          <a:spcPct val="0"/>
        </a:spcBef>
        <a:spcAft>
          <a:spcPct val="0"/>
        </a:spcAft>
        <a:defRPr sz="3000" b="1">
          <a:solidFill>
            <a:schemeClr val="tx2"/>
          </a:solidFill>
          <a:latin typeface="Verdana" pitchFamily="64" charset="0"/>
        </a:defRPr>
      </a:lvl6pPr>
      <a:lvl7pPr marL="914400" algn="l" rtl="0" fontAlgn="base">
        <a:spcBef>
          <a:spcPct val="0"/>
        </a:spcBef>
        <a:spcAft>
          <a:spcPct val="0"/>
        </a:spcAft>
        <a:defRPr sz="3000" b="1">
          <a:solidFill>
            <a:schemeClr val="tx2"/>
          </a:solidFill>
          <a:latin typeface="Verdana" pitchFamily="64" charset="0"/>
        </a:defRPr>
      </a:lvl7pPr>
      <a:lvl8pPr marL="1371600" algn="l" rtl="0" fontAlgn="base">
        <a:spcBef>
          <a:spcPct val="0"/>
        </a:spcBef>
        <a:spcAft>
          <a:spcPct val="0"/>
        </a:spcAft>
        <a:defRPr sz="3000" b="1">
          <a:solidFill>
            <a:schemeClr val="tx2"/>
          </a:solidFill>
          <a:latin typeface="Verdana" pitchFamily="64" charset="0"/>
        </a:defRPr>
      </a:lvl8pPr>
      <a:lvl9pPr marL="1828800" algn="l" rtl="0" fontAlgn="base">
        <a:spcBef>
          <a:spcPct val="0"/>
        </a:spcBef>
        <a:spcAft>
          <a:spcPct val="0"/>
        </a:spcAft>
        <a:defRPr sz="3000" b="1">
          <a:solidFill>
            <a:schemeClr val="tx2"/>
          </a:solidFill>
          <a:latin typeface="Verdana" pitchFamily="6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bin"/><Relationship Id="rId5" Type="http://schemas.openxmlformats.org/officeDocument/2006/relationships/oleObject" Target="../embeddings/Microsoft_Word_97_-_2004_Document1.doc"/><Relationship Id="rId6"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2.bin"/><Relationship Id="rId5" Type="http://schemas.openxmlformats.org/officeDocument/2006/relationships/package" Target="../embeddings/Microsoft_Word_Document1.docx"/><Relationship Id="rId6" Type="http://schemas.openxmlformats.org/officeDocument/2006/relationships/image" Target="../media/image20.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1.emf"/><Relationship Id="rId5" Type="http://schemas.openxmlformats.org/officeDocument/2006/relationships/oleObject" Target="../embeddings/oleObject4.bin"/><Relationship Id="rId6" Type="http://schemas.openxmlformats.org/officeDocument/2006/relationships/image" Target="../media/image2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5.bin"/><Relationship Id="rId5" Type="http://schemas.openxmlformats.org/officeDocument/2006/relationships/oleObject" Target="../embeddings/Microsoft_Word_97_-_2004_Document2.doc"/><Relationship Id="rId6" Type="http://schemas.openxmlformats.org/officeDocument/2006/relationships/image" Target="../media/image23.pn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24.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oleObject" Target="../embeddings/Microsoft_Word_97_-_2004_Document3.doc"/><Relationship Id="rId5" Type="http://schemas.openxmlformats.org/officeDocument/2006/relationships/image" Target="../media/image25.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oleObject" Target="../embeddings/Microsoft_Word_97_-_2004_Document4.doc"/><Relationship Id="rId5" Type="http://schemas.openxmlformats.org/officeDocument/2006/relationships/image" Target="../media/image26.emf"/><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34.png"/><Relationship Id="rId5" Type="http://schemas.openxmlformats.org/officeDocument/2006/relationships/oleObject" Target="../embeddings/oleObject9.bin"/><Relationship Id="rId6" Type="http://schemas.openxmlformats.org/officeDocument/2006/relationships/package" Target="../embeddings/Microsoft_Word_Document2.docx"/><Relationship Id="rId7" Type="http://schemas.openxmlformats.org/officeDocument/2006/relationships/image" Target="../media/image33.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9.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oleObject" Target="../embeddings/oleObject10.bin"/><Relationship Id="rId5" Type="http://schemas.openxmlformats.org/officeDocument/2006/relationships/image" Target="../media/image42.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43.emf"/><Relationship Id="rId5" Type="http://schemas.openxmlformats.org/officeDocument/2006/relationships/oleObject" Target="../embeddings/oleObject12.bin"/><Relationship Id="rId6" Type="http://schemas.openxmlformats.org/officeDocument/2006/relationships/image" Target="../media/image44.w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0.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oleObject13.bin"/><Relationship Id="rId5" Type="http://schemas.openxmlformats.org/officeDocument/2006/relationships/package" Target="../embeddings/Microsoft_Word_Document3.docx"/><Relationship Id="rId6" Type="http://schemas.openxmlformats.org/officeDocument/2006/relationships/image" Target="../media/image51.png"/><Relationship Id="rId7" Type="http://schemas.openxmlformats.org/officeDocument/2006/relationships/oleObject" Target="../embeddings/oleObject14.bin"/><Relationship Id="rId8" Type="http://schemas.openxmlformats.org/officeDocument/2006/relationships/package" Target="../embeddings/Microsoft_Word_Document4.docx"/><Relationship Id="rId9" Type="http://schemas.openxmlformats.org/officeDocument/2006/relationships/image" Target="../media/image52.png"/><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1" Type="http://schemas.openxmlformats.org/officeDocument/2006/relationships/package" Target="../embeddings/Microsoft_Word_Document7.docx"/><Relationship Id="rId12" Type="http://schemas.openxmlformats.org/officeDocument/2006/relationships/image" Target="../media/image55.png"/><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notesSlide" Target="../notesSlides/notesSlide56.xml"/><Relationship Id="rId4" Type="http://schemas.openxmlformats.org/officeDocument/2006/relationships/oleObject" Target="../embeddings/oleObject15.bin"/><Relationship Id="rId5" Type="http://schemas.openxmlformats.org/officeDocument/2006/relationships/package" Target="../embeddings/Microsoft_Word_Document5.docx"/><Relationship Id="rId6" Type="http://schemas.openxmlformats.org/officeDocument/2006/relationships/image" Target="../media/image53.png"/><Relationship Id="rId7" Type="http://schemas.openxmlformats.org/officeDocument/2006/relationships/oleObject" Target="../embeddings/oleObject16.bin"/><Relationship Id="rId8" Type="http://schemas.openxmlformats.org/officeDocument/2006/relationships/package" Target="../embeddings/Microsoft_Word_Document6.docx"/><Relationship Id="rId9" Type="http://schemas.openxmlformats.org/officeDocument/2006/relationships/image" Target="../media/image54.png"/><Relationship Id="rId10" Type="http://schemas.openxmlformats.org/officeDocument/2006/relationships/oleObject" Target="../embeddings/oleObject17.bin"/></Relationships>
</file>

<file path=ppt/slides/_rels/slide74.xml.rels><?xml version="1.0" encoding="UTF-8" standalone="yes"?>
<Relationships xmlns="http://schemas.openxmlformats.org/package/2006/relationships"><Relationship Id="rId11" Type="http://schemas.openxmlformats.org/officeDocument/2006/relationships/package" Target="../embeddings/Microsoft_Word_Document10.docx"/><Relationship Id="rId12" Type="http://schemas.openxmlformats.org/officeDocument/2006/relationships/image" Target="../media/image58.png"/><Relationship Id="rId13" Type="http://schemas.openxmlformats.org/officeDocument/2006/relationships/oleObject" Target="../embeddings/oleObject21.bin"/><Relationship Id="rId14" Type="http://schemas.openxmlformats.org/officeDocument/2006/relationships/package" Target="../embeddings/Microsoft_Word_Document11.docx"/><Relationship Id="rId15" Type="http://schemas.openxmlformats.org/officeDocument/2006/relationships/image" Target="../media/image59.png"/><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notesSlide" Target="../notesSlides/notesSlide57.xml"/><Relationship Id="rId4" Type="http://schemas.openxmlformats.org/officeDocument/2006/relationships/oleObject" Target="../embeddings/oleObject18.bin"/><Relationship Id="rId5" Type="http://schemas.openxmlformats.org/officeDocument/2006/relationships/package" Target="../embeddings/Microsoft_Word_Document8.docx"/><Relationship Id="rId6" Type="http://schemas.openxmlformats.org/officeDocument/2006/relationships/image" Target="../media/image56.png"/><Relationship Id="rId7" Type="http://schemas.openxmlformats.org/officeDocument/2006/relationships/oleObject" Target="../embeddings/oleObject19.bin"/><Relationship Id="rId8" Type="http://schemas.openxmlformats.org/officeDocument/2006/relationships/package" Target="../embeddings/Microsoft_Word_Document9.docx"/><Relationship Id="rId9" Type="http://schemas.openxmlformats.org/officeDocument/2006/relationships/image" Target="../media/image57.png"/><Relationship Id="rId10" Type="http://schemas.openxmlformats.org/officeDocument/2006/relationships/oleObject" Target="../embeddings/oleObject20.bin"/></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0.png"/></Relationships>
</file>

<file path=ppt/slides/_rels/slide76.xml.rels><?xml version="1.0" encoding="UTF-8" standalone="yes"?>
<Relationships xmlns="http://schemas.openxmlformats.org/package/2006/relationships"><Relationship Id="rId3" Type="http://schemas.openxmlformats.org/officeDocument/2006/relationships/hyperlink" Target="Maths%20150%20Riemann%20sums.ggb" TargetMode="External"/><Relationship Id="rId4" Type="http://schemas.openxmlformats.org/officeDocument/2006/relationships/hyperlink" Target="Integration%20ln(x)%20BEST(ii).ggb" TargetMode="External"/><Relationship Id="rId1" Type="http://schemas.openxmlformats.org/officeDocument/2006/relationships/slideLayout" Target="../slideLayouts/slideLayout2.xml"/><Relationship Id="rId2" Type="http://schemas.openxmlformats.org/officeDocument/2006/relationships/hyperlink" Target="Maths%20150%20Area%20so%20far%20Function.ggb"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ths%20150%20Area%20so%20far%20Function.ggb" TargetMode="External"/><Relationship Id="rId3" Type="http://schemas.openxmlformats.org/officeDocument/2006/relationships/image" Target="../media/image6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ths%20150%20Area%20so%20far%20Function.ggb" TargetMode="External"/><Relationship Id="rId3" Type="http://schemas.openxmlformats.org/officeDocument/2006/relationships/image" Target="../media/image6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39552" y="1269430"/>
            <a:ext cx="7772400" cy="2087562"/>
          </a:xfrm>
        </p:spPr>
        <p:txBody>
          <a:bodyPr/>
          <a:lstStyle/>
          <a:p>
            <a:pPr algn="ctr" eaLnBrk="1" hangingPunct="1"/>
            <a:r>
              <a:rPr lang="en-AU" dirty="0">
                <a:solidFill>
                  <a:schemeClr val="bg1"/>
                </a:solidFill>
                <a:latin typeface="Footlight MT Light"/>
                <a:cs typeface="Footlight MT Light"/>
              </a:rPr>
              <a:t>What S</a:t>
            </a:r>
            <a:r>
              <a:rPr lang="en-AU" dirty="0" smtClean="0">
                <a:solidFill>
                  <a:schemeClr val="bg1"/>
                </a:solidFill>
                <a:latin typeface="Footlight MT Light"/>
                <a:cs typeface="Footlight MT Light"/>
              </a:rPr>
              <a:t>enior </a:t>
            </a:r>
            <a:r>
              <a:rPr lang="en-AU" dirty="0">
                <a:solidFill>
                  <a:schemeClr val="bg1"/>
                </a:solidFill>
                <a:latin typeface="Footlight MT Light"/>
                <a:cs typeface="Footlight MT Light"/>
              </a:rPr>
              <a:t>M</a:t>
            </a:r>
            <a:r>
              <a:rPr lang="en-AU" dirty="0" smtClean="0">
                <a:solidFill>
                  <a:schemeClr val="bg1"/>
                </a:solidFill>
                <a:latin typeface="Footlight MT Light"/>
                <a:cs typeface="Footlight MT Light"/>
              </a:rPr>
              <a:t>athematics </a:t>
            </a:r>
            <a:r>
              <a:rPr lang="en-AU" dirty="0">
                <a:solidFill>
                  <a:schemeClr val="bg1"/>
                </a:solidFill>
                <a:latin typeface="Footlight MT Light"/>
                <a:cs typeface="Footlight MT Light"/>
              </a:rPr>
              <a:t>C</a:t>
            </a:r>
            <a:r>
              <a:rPr lang="en-AU" dirty="0" smtClean="0">
                <a:solidFill>
                  <a:schemeClr val="bg1"/>
                </a:solidFill>
                <a:latin typeface="Footlight MT Light"/>
                <a:cs typeface="Footlight MT Light"/>
              </a:rPr>
              <a:t>ould </a:t>
            </a:r>
            <a:r>
              <a:rPr lang="en-AU" dirty="0">
                <a:solidFill>
                  <a:schemeClr val="bg1"/>
                </a:solidFill>
                <a:latin typeface="Footlight MT Light"/>
                <a:cs typeface="Footlight MT Light"/>
              </a:rPr>
              <a:t>we </a:t>
            </a:r>
            <a:r>
              <a:rPr lang="en-AU" dirty="0" smtClean="0">
                <a:solidFill>
                  <a:schemeClr val="bg1"/>
                </a:solidFill>
                <a:latin typeface="Footlight MT Light"/>
                <a:cs typeface="Footlight MT Light"/>
              </a:rPr>
              <a:t>Aim </a:t>
            </a:r>
            <a:r>
              <a:rPr lang="en-AU" dirty="0">
                <a:solidFill>
                  <a:schemeClr val="bg1"/>
                </a:solidFill>
                <a:latin typeface="Footlight MT Light"/>
                <a:cs typeface="Footlight MT Light"/>
              </a:rPr>
              <a:t>to </a:t>
            </a:r>
            <a:r>
              <a:rPr lang="en-AU" dirty="0" smtClean="0">
                <a:solidFill>
                  <a:schemeClr val="bg1"/>
                </a:solidFill>
                <a:latin typeface="Footlight MT Light"/>
                <a:cs typeface="Footlight MT Light"/>
              </a:rPr>
              <a:t>Teach </a:t>
            </a:r>
            <a:r>
              <a:rPr lang="en-AU" dirty="0">
                <a:solidFill>
                  <a:schemeClr val="bg1"/>
                </a:solidFill>
                <a:latin typeface="Footlight MT Light"/>
                <a:cs typeface="Footlight MT Light"/>
              </a:rPr>
              <a:t>in </a:t>
            </a:r>
            <a:r>
              <a:rPr lang="en-AU" dirty="0" smtClean="0">
                <a:solidFill>
                  <a:schemeClr val="bg1"/>
                </a:solidFill>
                <a:latin typeface="Footlight MT Light"/>
                <a:cs typeface="Footlight MT Light"/>
              </a:rPr>
              <a:t>School </a:t>
            </a:r>
            <a:r>
              <a:rPr lang="en-AU" dirty="0">
                <a:solidFill>
                  <a:schemeClr val="bg1"/>
                </a:solidFill>
                <a:latin typeface="Footlight MT Light"/>
                <a:cs typeface="Footlight MT Light"/>
              </a:rPr>
              <a:t>and </a:t>
            </a:r>
            <a:r>
              <a:rPr lang="en-AU" dirty="0" smtClean="0">
                <a:solidFill>
                  <a:schemeClr val="bg1"/>
                </a:solidFill>
                <a:latin typeface="Footlight MT Light"/>
                <a:cs typeface="Footlight MT Light"/>
              </a:rPr>
              <a:t>How </a:t>
            </a:r>
            <a:r>
              <a:rPr lang="en-AU" dirty="0">
                <a:solidFill>
                  <a:schemeClr val="bg1"/>
                </a:solidFill>
                <a:latin typeface="Footlight MT Light"/>
                <a:cs typeface="Footlight MT Light"/>
              </a:rPr>
              <a:t>M</a:t>
            </a:r>
            <a:r>
              <a:rPr lang="en-AU" dirty="0" smtClean="0">
                <a:solidFill>
                  <a:schemeClr val="bg1"/>
                </a:solidFill>
                <a:latin typeface="Footlight MT Light"/>
                <a:cs typeface="Footlight MT Light"/>
              </a:rPr>
              <a:t>ight </a:t>
            </a:r>
            <a:r>
              <a:rPr lang="en-AU" dirty="0">
                <a:solidFill>
                  <a:schemeClr val="bg1"/>
                </a:solidFill>
                <a:latin typeface="Footlight MT Light"/>
                <a:cs typeface="Footlight MT Light"/>
              </a:rPr>
              <a:t>we </a:t>
            </a:r>
            <a:r>
              <a:rPr lang="en-AU" dirty="0" smtClean="0">
                <a:solidFill>
                  <a:schemeClr val="bg1"/>
                </a:solidFill>
                <a:latin typeface="Footlight MT Light"/>
                <a:cs typeface="Footlight MT Light"/>
              </a:rPr>
              <a:t>Approach </a:t>
            </a:r>
            <a:r>
              <a:rPr lang="en-AU" dirty="0">
                <a:solidFill>
                  <a:schemeClr val="bg1"/>
                </a:solidFill>
                <a:latin typeface="Footlight MT Light"/>
                <a:cs typeface="Footlight MT Light"/>
              </a:rPr>
              <a:t>I</a:t>
            </a:r>
            <a:r>
              <a:rPr lang="en-AU" dirty="0" smtClean="0">
                <a:solidFill>
                  <a:schemeClr val="bg1"/>
                </a:solidFill>
                <a:latin typeface="Footlight MT Light"/>
                <a:cs typeface="Footlight MT Light"/>
              </a:rPr>
              <a:t>t</a:t>
            </a:r>
            <a:r>
              <a:rPr lang="en-AU" dirty="0">
                <a:solidFill>
                  <a:schemeClr val="bg1"/>
                </a:solidFill>
                <a:latin typeface="Footlight MT Light"/>
                <a:cs typeface="Footlight MT Light"/>
              </a:rPr>
              <a:t>?</a:t>
            </a:r>
            <a:r>
              <a:rPr lang="en-NZ" dirty="0">
                <a:solidFill>
                  <a:schemeClr val="bg1"/>
                </a:solidFill>
                <a:latin typeface="Footlight MT Light"/>
                <a:cs typeface="Footlight MT Light"/>
              </a:rPr>
              <a:t> </a:t>
            </a:r>
            <a:endParaRPr lang="en-US" dirty="0">
              <a:solidFill>
                <a:schemeClr val="bg1"/>
              </a:solidFill>
              <a:latin typeface="Footlight MT Light"/>
              <a:cs typeface="Footlight MT Light"/>
            </a:endParaRPr>
          </a:p>
        </p:txBody>
      </p:sp>
      <p:sp>
        <p:nvSpPr>
          <p:cNvPr id="5" name="Rectangle 3"/>
          <p:cNvSpPr txBox="1">
            <a:spLocks noChangeArrowheads="1"/>
          </p:cNvSpPr>
          <p:nvPr/>
        </p:nvSpPr>
        <p:spPr bwMode="auto">
          <a:xfrm>
            <a:off x="539552" y="3573016"/>
            <a:ext cx="77724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Tx/>
              <a:buNone/>
              <a:defRPr sz="20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algn="ctr" eaLnBrk="1" hangingPunct="1"/>
            <a:r>
              <a:rPr lang="en-US" sz="4000" dirty="0" smtClean="0">
                <a:solidFill>
                  <a:schemeClr val="bg1"/>
                </a:solidFill>
                <a:latin typeface="Footlight MT Light" charset="0"/>
              </a:rPr>
              <a:t>Mike Thomas</a:t>
            </a:r>
          </a:p>
          <a:p>
            <a:pPr algn="ctr" eaLnBrk="1" hangingPunct="1"/>
            <a:r>
              <a:rPr lang="en-US" sz="4000" dirty="0" smtClean="0">
                <a:solidFill>
                  <a:schemeClr val="bg1"/>
                </a:solidFill>
                <a:latin typeface="Footlight MT Light" charset="0"/>
              </a:rPr>
              <a:t>Auckland University</a:t>
            </a:r>
            <a:endParaRPr lang="en-US" sz="4000" dirty="0" smtClean="0">
              <a:latin typeface="Footlight MT Light" charset="0"/>
            </a:endParaRPr>
          </a:p>
          <a:p>
            <a:pPr eaLnBrk="1" hangingPunct="1"/>
            <a:endParaRPr lang="en-US" sz="2400" dirty="0" smtClean="0">
              <a:latin typeface="Footlight MT Light" charset="0"/>
            </a:endParaRPr>
          </a:p>
          <a:p>
            <a:pPr eaLnBrk="1" hangingPunct="1"/>
            <a:endParaRPr lang="en-US" sz="2800" dirty="0" smtClean="0">
              <a:latin typeface="Verdana" charset="0"/>
            </a:endParaRPr>
          </a:p>
          <a:p>
            <a:pPr eaLnBrk="1" hangingPunct="1"/>
            <a:endParaRPr lang="en-US" sz="2800" dirty="0">
              <a:latin typeface="Verdana" charset="0"/>
            </a:endParaRPr>
          </a:p>
        </p:txBody>
      </p:sp>
    </p:spTree>
    <p:extLst>
      <p:ext uri="{BB962C8B-B14F-4D97-AF65-F5344CB8AC3E}">
        <p14:creationId xmlns:p14="http://schemas.microsoft.com/office/powerpoint/2010/main" val="12535527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normAutofit/>
          </a:bodyPr>
          <a:lstStyle/>
          <a:p>
            <a:pPr fontAlgn="auto">
              <a:spcAft>
                <a:spcPts val="0"/>
              </a:spcAft>
              <a:defRPr/>
            </a:pPr>
            <a:r>
              <a:rPr lang="en-US" altLang="ko-KR" dirty="0" smtClean="0">
                <a:latin typeface="Footlight MT Light"/>
                <a:ea typeface="굴림" charset="-127"/>
                <a:cs typeface="Footlight MT Light"/>
              </a:rPr>
              <a:t>Aim wider – More this one</a:t>
            </a:r>
            <a:endParaRPr lang="en-US" altLang="ko-KR" b="1" dirty="0">
              <a:latin typeface="Footlight MT Light"/>
              <a:ea typeface="굴림" charset="-127"/>
              <a:cs typeface="Footlight MT Light"/>
            </a:endParaRPr>
          </a:p>
        </p:txBody>
      </p:sp>
      <p:sp>
        <p:nvSpPr>
          <p:cNvPr id="4"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5" name="Content Placeholder 4"/>
          <p:cNvPicPr>
            <a:picLocks noGrp="1" noChangeAspect="1"/>
          </p:cNvPicPr>
          <p:nvPr>
            <p:ph idx="1"/>
          </p:nvPr>
        </p:nvPicPr>
        <p:blipFill rotWithShape="1">
          <a:blip r:embed="rId2"/>
          <a:srcRect l="-339" r="114"/>
          <a:stretch/>
        </p:blipFill>
        <p:spPr>
          <a:xfrm>
            <a:off x="1115616" y="1916832"/>
            <a:ext cx="7029816" cy="4675941"/>
          </a:xfrm>
        </p:spPr>
      </p:pic>
    </p:spTree>
    <p:extLst>
      <p:ext uri="{BB962C8B-B14F-4D97-AF65-F5344CB8AC3E}">
        <p14:creationId xmlns:p14="http://schemas.microsoft.com/office/powerpoint/2010/main" val="6373845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Footlight MT Light"/>
                <a:cs typeface="Footlight MT Light"/>
              </a:rPr>
              <a:t>What might we aim for?</a:t>
            </a:r>
            <a:endParaRPr lang="en-US" sz="3200" dirty="0">
              <a:latin typeface="Footlight MT Light"/>
              <a:cs typeface="Footlight MT Light"/>
            </a:endParaRPr>
          </a:p>
        </p:txBody>
      </p:sp>
      <p:sp>
        <p:nvSpPr>
          <p:cNvPr id="3" name="Content Placeholder 2"/>
          <p:cNvSpPr>
            <a:spLocks noGrp="1"/>
          </p:cNvSpPr>
          <p:nvPr>
            <p:ph idx="1"/>
          </p:nvPr>
        </p:nvSpPr>
        <p:spPr/>
        <p:txBody>
          <a:bodyPr/>
          <a:lstStyle/>
          <a:p>
            <a:r>
              <a:rPr lang="en-NZ" dirty="0">
                <a:latin typeface="Footlight MT Light"/>
                <a:cs typeface="Footlight MT Light"/>
              </a:rPr>
              <a:t>Education … has produced a vast population able to read but unable to distinguish what is worth reading. </a:t>
            </a:r>
          </a:p>
          <a:p>
            <a:pPr marL="0" indent="0">
              <a:buNone/>
            </a:pPr>
            <a:r>
              <a:rPr lang="en-NZ" i="1" dirty="0" smtClean="0">
                <a:latin typeface="Footlight MT Light"/>
                <a:cs typeface="Footlight MT Light"/>
              </a:rPr>
              <a:t>	G</a:t>
            </a:r>
            <a:r>
              <a:rPr lang="en-NZ" i="1" dirty="0">
                <a:latin typeface="Footlight MT Light"/>
                <a:cs typeface="Footlight MT Light"/>
              </a:rPr>
              <a:t>. M. Trevelyan (1876-1962) British historian</a:t>
            </a:r>
            <a:r>
              <a:rPr lang="en-NZ" dirty="0">
                <a:latin typeface="Footlight MT Light"/>
                <a:cs typeface="Footlight MT Light"/>
              </a:rPr>
              <a:t> </a:t>
            </a:r>
          </a:p>
          <a:p>
            <a:r>
              <a:rPr lang="en-NZ" dirty="0" smtClean="0">
                <a:latin typeface="Footlight MT Light"/>
                <a:cs typeface="Footlight MT Light"/>
              </a:rPr>
              <a:t>Any </a:t>
            </a:r>
            <a:r>
              <a:rPr lang="en-NZ" dirty="0">
                <a:latin typeface="Footlight MT Light"/>
                <a:cs typeface="Footlight MT Light"/>
              </a:rPr>
              <a:t>fool can know. The point is to understand</a:t>
            </a:r>
            <a:r>
              <a:rPr lang="en-NZ" dirty="0" smtClean="0">
                <a:latin typeface="Footlight MT Light"/>
                <a:cs typeface="Footlight MT Light"/>
              </a:rPr>
              <a:t>.</a:t>
            </a:r>
            <a:r>
              <a:rPr lang="en-NZ" dirty="0">
                <a:latin typeface="Footlight MT Light"/>
                <a:cs typeface="Footlight MT Light"/>
              </a:rPr>
              <a:t>  </a:t>
            </a:r>
            <a:endParaRPr lang="en-NZ" dirty="0" smtClean="0">
              <a:latin typeface="Footlight MT Light"/>
              <a:cs typeface="Footlight MT Light"/>
            </a:endParaRPr>
          </a:p>
          <a:p>
            <a:pPr marL="0" indent="0">
              <a:buNone/>
            </a:pPr>
            <a:r>
              <a:rPr lang="en-NZ" dirty="0">
                <a:latin typeface="Footlight MT Light"/>
                <a:cs typeface="Footlight MT Light"/>
              </a:rPr>
              <a:t>	</a:t>
            </a:r>
            <a:r>
              <a:rPr lang="en-NZ" dirty="0" smtClean="0">
                <a:latin typeface="Footlight MT Light"/>
                <a:cs typeface="Footlight MT Light"/>
              </a:rPr>
              <a:t>			</a:t>
            </a:r>
            <a:r>
              <a:rPr lang="en-NZ" i="1" dirty="0" smtClean="0">
                <a:latin typeface="Footlight MT Light"/>
                <a:cs typeface="Footlight MT Light"/>
              </a:rPr>
              <a:t>Albert </a:t>
            </a:r>
            <a:r>
              <a:rPr lang="en-NZ" i="1" dirty="0">
                <a:latin typeface="Footlight MT Light"/>
                <a:cs typeface="Footlight MT Light"/>
              </a:rPr>
              <a:t>Einstein</a:t>
            </a:r>
          </a:p>
          <a:p>
            <a:r>
              <a:rPr lang="en-NZ" dirty="0" smtClean="0">
                <a:latin typeface="Footlight MT Light"/>
                <a:cs typeface="Footlight MT Light"/>
              </a:rPr>
              <a:t>Actually</a:t>
            </a:r>
            <a:r>
              <a:rPr lang="en-NZ" dirty="0">
                <a:latin typeface="Footlight MT Light"/>
                <a:cs typeface="Footlight MT Light"/>
              </a:rPr>
              <a:t>, most mathematics courses do not teach reasoning of any kind. Students are so baffled by the material that they are obliged to memorize in order to pass examinations</a:t>
            </a:r>
            <a:r>
              <a:rPr lang="en-NZ" dirty="0" smtClean="0">
                <a:latin typeface="Footlight MT Light"/>
                <a:cs typeface="Footlight MT Light"/>
              </a:rPr>
              <a:t>.</a:t>
            </a:r>
            <a:r>
              <a:rPr lang="en-NZ" dirty="0">
                <a:latin typeface="Footlight MT Light"/>
                <a:cs typeface="Footlight MT Light"/>
              </a:rPr>
              <a:t>  </a:t>
            </a:r>
            <a:endParaRPr lang="en-NZ" dirty="0" smtClean="0">
              <a:latin typeface="Footlight MT Light"/>
              <a:cs typeface="Footlight MT Light"/>
            </a:endParaRPr>
          </a:p>
          <a:p>
            <a:pPr marL="0" indent="0">
              <a:buNone/>
            </a:pPr>
            <a:r>
              <a:rPr lang="en-NZ" dirty="0">
                <a:latin typeface="Footlight MT Light"/>
                <a:cs typeface="Footlight MT Light"/>
              </a:rPr>
              <a:t>	</a:t>
            </a:r>
            <a:r>
              <a:rPr lang="en-NZ" dirty="0" smtClean="0">
                <a:latin typeface="Footlight MT Light"/>
                <a:cs typeface="Footlight MT Light"/>
              </a:rPr>
              <a:t>		</a:t>
            </a:r>
            <a:r>
              <a:rPr lang="en-NZ" i="1" dirty="0" smtClean="0">
                <a:latin typeface="Footlight MT Light"/>
                <a:cs typeface="Footlight MT Light"/>
              </a:rPr>
              <a:t>Morris </a:t>
            </a:r>
            <a:r>
              <a:rPr lang="en-NZ" i="1" dirty="0">
                <a:latin typeface="Footlight MT Light"/>
                <a:cs typeface="Footlight MT Light"/>
              </a:rPr>
              <a:t>Kline, mathematician</a:t>
            </a:r>
          </a:p>
        </p:txBody>
      </p:sp>
      <p:sp>
        <p:nvSpPr>
          <p:cNvPr id="5"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4048537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Footlight MT Light"/>
                <a:cs typeface="Footlight MT Light"/>
              </a:rPr>
              <a:t>So what might we aim for?</a:t>
            </a:r>
            <a:endParaRPr lang="en-US" sz="3600" dirty="0">
              <a:latin typeface="Footlight MT Light"/>
              <a:cs typeface="Footlight MT Light"/>
            </a:endParaRPr>
          </a:p>
        </p:txBody>
      </p:sp>
      <p:sp>
        <p:nvSpPr>
          <p:cNvPr id="3" name="Content Placeholder 2"/>
          <p:cNvSpPr>
            <a:spLocks noGrp="1"/>
          </p:cNvSpPr>
          <p:nvPr>
            <p:ph idx="1"/>
          </p:nvPr>
        </p:nvSpPr>
        <p:spPr/>
        <p:txBody>
          <a:bodyPr/>
          <a:lstStyle/>
          <a:p>
            <a:r>
              <a:rPr lang="en-NZ" sz="2800" dirty="0" smtClean="0">
                <a:latin typeface="Footlight MT Light"/>
                <a:cs typeface="Footlight MT Light"/>
              </a:rPr>
              <a:t>Discernment, discrimination</a:t>
            </a:r>
          </a:p>
          <a:p>
            <a:r>
              <a:rPr lang="en-NZ" sz="2800" dirty="0" smtClean="0">
                <a:latin typeface="Footlight MT Light"/>
                <a:cs typeface="Footlight MT Light"/>
              </a:rPr>
              <a:t>Conceptual understanding as well as algebraic manipulation</a:t>
            </a:r>
            <a:endParaRPr lang="en-NZ" sz="2800" dirty="0">
              <a:latin typeface="Footlight MT Light"/>
              <a:cs typeface="Footlight MT Light"/>
            </a:endParaRPr>
          </a:p>
          <a:p>
            <a:r>
              <a:rPr lang="en-NZ" sz="2800" dirty="0" smtClean="0">
                <a:latin typeface="Footlight MT Light"/>
                <a:cs typeface="Footlight MT Light"/>
              </a:rPr>
              <a:t>Understanding rather than just knowing </a:t>
            </a:r>
            <a:endParaRPr lang="en-NZ" sz="2800" dirty="0">
              <a:latin typeface="Footlight MT Light"/>
              <a:cs typeface="Footlight MT Light"/>
            </a:endParaRPr>
          </a:p>
          <a:p>
            <a:r>
              <a:rPr lang="en-NZ" sz="2800" dirty="0" smtClean="0">
                <a:latin typeface="Footlight MT Light"/>
                <a:cs typeface="Footlight MT Light"/>
              </a:rPr>
              <a:t>Ability to reason not just memorise</a:t>
            </a:r>
          </a:p>
          <a:p>
            <a:endParaRPr lang="en-NZ" sz="2800" i="1" dirty="0">
              <a:latin typeface="Footlight MT Light"/>
              <a:cs typeface="Footlight MT Light"/>
            </a:endParaRPr>
          </a:p>
          <a:p>
            <a:r>
              <a:rPr lang="en-NZ" sz="2800" dirty="0" smtClean="0">
                <a:latin typeface="Footlight MT Light"/>
                <a:cs typeface="Footlight MT Light"/>
              </a:rPr>
              <a:t>Let’s call this part of aiming wider…</a:t>
            </a:r>
            <a:endParaRPr lang="en-NZ" sz="2800" dirty="0">
              <a:latin typeface="Footlight MT Light"/>
              <a:cs typeface="Footlight MT Light"/>
            </a:endParaRPr>
          </a:p>
        </p:txBody>
      </p:sp>
      <p:sp>
        <p:nvSpPr>
          <p:cNvPr id="5"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1209855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95536" y="1219200"/>
            <a:ext cx="8280920" cy="685800"/>
          </a:xfrm>
        </p:spPr>
        <p:txBody>
          <a:bodyPr/>
          <a:lstStyle/>
          <a:p>
            <a:r>
              <a:rPr lang="en-US" sz="3600" dirty="0" smtClean="0">
                <a:latin typeface="Footlight MT Light"/>
                <a:cs typeface="Footlight MT Light"/>
              </a:rPr>
              <a:t>What We Know: Mathematics Takes Effort</a:t>
            </a:r>
            <a:endParaRPr lang="en-US" sz="3600" dirty="0">
              <a:latin typeface="Footlight MT Light"/>
              <a:cs typeface="Footlight MT Light"/>
            </a:endParaRPr>
          </a:p>
        </p:txBody>
      </p:sp>
      <p:sp>
        <p:nvSpPr>
          <p:cNvPr id="6147" name="Rectangle 3"/>
          <p:cNvSpPr>
            <a:spLocks noGrp="1" noChangeArrowheads="1"/>
          </p:cNvSpPr>
          <p:nvPr>
            <p:ph type="body" idx="1"/>
          </p:nvPr>
        </p:nvSpPr>
        <p:spPr/>
        <p:txBody>
          <a:bodyPr/>
          <a:lstStyle/>
          <a:p>
            <a:r>
              <a:rPr lang="en-US" b="1" dirty="0" smtClean="0">
                <a:latin typeface="Footlight MT Light"/>
                <a:cs typeface="Footlight MT Light"/>
              </a:rPr>
              <a:t>Mathematics </a:t>
            </a:r>
            <a:r>
              <a:rPr lang="en-US" b="1" dirty="0">
                <a:latin typeface="Footlight MT Light"/>
                <a:cs typeface="Footlight MT Light"/>
              </a:rPr>
              <a:t>is amazingly compressible: you may struggle a long time, step by step, to work through some process or idea from several approaches. But once you really understand it and have the mental perspective to see it as a whole, there is often a tremendous mental compression. You can file it away, recall it quickly and completely when you need it, and use it as just one step in some other mental process</a:t>
            </a:r>
            <a:r>
              <a:rPr lang="en-US" b="1" dirty="0" smtClean="0">
                <a:latin typeface="Footlight MT Light"/>
                <a:cs typeface="Footlight MT Light"/>
              </a:rPr>
              <a:t>.</a:t>
            </a:r>
            <a:r>
              <a:rPr lang="en-AU" b="1" dirty="0" smtClean="0">
                <a:latin typeface="Footlight MT Light"/>
                <a:cs typeface="Footlight MT Light"/>
              </a:rPr>
              <a:t> </a:t>
            </a:r>
          </a:p>
          <a:p>
            <a:pPr marL="0" indent="0">
              <a:buNone/>
            </a:pPr>
            <a:r>
              <a:rPr lang="en-AU" b="1" dirty="0">
                <a:latin typeface="Footlight MT Light"/>
                <a:cs typeface="Footlight MT Light"/>
              </a:rPr>
              <a:t>	</a:t>
            </a:r>
            <a:r>
              <a:rPr lang="en-AU" b="1" dirty="0" smtClean="0">
                <a:latin typeface="Footlight MT Light"/>
                <a:cs typeface="Footlight MT Light"/>
              </a:rPr>
              <a:t>			</a:t>
            </a:r>
            <a:r>
              <a:rPr lang="en-US" b="1" dirty="0" smtClean="0">
                <a:latin typeface="Footlight MT Light"/>
                <a:cs typeface="Footlight MT Light"/>
              </a:rPr>
              <a:t>(</a:t>
            </a:r>
            <a:r>
              <a:rPr lang="en-US" b="1" dirty="0">
                <a:latin typeface="Footlight MT Light"/>
                <a:cs typeface="Footlight MT Light"/>
              </a:rPr>
              <a:t>Thurston, 1990, p. </a:t>
            </a:r>
            <a:r>
              <a:rPr lang="en-US" b="1" dirty="0" smtClean="0">
                <a:latin typeface="Footlight MT Light"/>
                <a:cs typeface="Footlight MT Light"/>
              </a:rPr>
              <a:t>846)</a:t>
            </a:r>
            <a:r>
              <a:rPr lang="en-AU" b="1" dirty="0" smtClean="0">
                <a:latin typeface="Footlight MT Light"/>
                <a:cs typeface="Footlight MT Light"/>
              </a:rPr>
              <a:t> </a:t>
            </a:r>
          </a:p>
          <a:p>
            <a:r>
              <a:rPr lang="en-AU" b="1" dirty="0" smtClean="0">
                <a:latin typeface="Footlight MT Light"/>
                <a:cs typeface="Footlight MT Light"/>
              </a:rPr>
              <a:t>We know that this takes real effort</a:t>
            </a:r>
            <a:endParaRPr lang="en-US" b="1" dirty="0" smtClean="0">
              <a:latin typeface="Footlight MT Light"/>
              <a:cs typeface="Footlight MT Light"/>
            </a:endParaRPr>
          </a:p>
          <a:p>
            <a:endParaRPr lang="en-US" b="1" dirty="0">
              <a:latin typeface="Verdana" charset="0"/>
            </a:endParaRPr>
          </a:p>
          <a:p>
            <a:endParaRPr lang="en-US" b="1" dirty="0">
              <a:latin typeface="Verdana" charset="0"/>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24520821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1124744"/>
            <a:ext cx="7772400" cy="685800"/>
          </a:xfrm>
        </p:spPr>
        <p:txBody>
          <a:bodyPr/>
          <a:lstStyle/>
          <a:p>
            <a:r>
              <a:rPr lang="en-US" sz="3600" dirty="0" smtClean="0">
                <a:latin typeface="Footlight MT Light"/>
                <a:cs typeface="Footlight MT Light"/>
              </a:rPr>
              <a:t>What is learning mathematics like for some students?</a:t>
            </a:r>
            <a:endParaRPr lang="en-US" sz="3600" dirty="0">
              <a:latin typeface="Footlight MT Light"/>
              <a:cs typeface="Footlight MT Light"/>
            </a:endParaRPr>
          </a:p>
        </p:txBody>
      </p:sp>
      <p:sp>
        <p:nvSpPr>
          <p:cNvPr id="6147" name="Rectangle 3"/>
          <p:cNvSpPr>
            <a:spLocks noGrp="1" noChangeArrowheads="1"/>
          </p:cNvSpPr>
          <p:nvPr>
            <p:ph type="body" idx="1"/>
          </p:nvPr>
        </p:nvSpPr>
        <p:spPr/>
        <p:txBody>
          <a:bodyPr/>
          <a:lstStyle/>
          <a:p>
            <a:r>
              <a:rPr lang="en-AU" b="1" dirty="0" smtClean="0">
                <a:latin typeface="Footlight MT Light"/>
                <a:cs typeface="Footlight MT Light"/>
              </a:rPr>
              <a:t>The depth of mathematics makes learning it like building something when we don’t know what it should look like</a:t>
            </a:r>
          </a:p>
          <a:p>
            <a:r>
              <a:rPr lang="en-AU" b="1" dirty="0">
                <a:latin typeface="Footlight MT Light"/>
                <a:cs typeface="Footlight MT Light"/>
              </a:rPr>
              <a:t>W</a:t>
            </a:r>
            <a:r>
              <a:rPr lang="en-AU" b="1" dirty="0" smtClean="0">
                <a:latin typeface="Footlight MT Light"/>
                <a:cs typeface="Footlight MT Light"/>
              </a:rPr>
              <a:t>e can think of it as like building a flat pack without knowing what it should look like</a:t>
            </a:r>
            <a:endParaRPr lang="en-AU" b="1" dirty="0">
              <a:latin typeface="Footlight MT Light"/>
              <a:cs typeface="Footlight MT Light"/>
            </a:endParaRPr>
          </a:p>
          <a:p>
            <a:endParaRPr lang="en-US" b="1" dirty="0">
              <a:latin typeface="Verdana" charset="0"/>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2" name="Picture 1" descr="Flatpack4.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3861048"/>
            <a:ext cx="5156200" cy="2736304"/>
          </a:xfrm>
          <a:prstGeom prst="rect">
            <a:avLst/>
          </a:prstGeom>
        </p:spPr>
      </p:pic>
      <p:pic>
        <p:nvPicPr>
          <p:cNvPr id="4" name="Picture 3" descr="Flat_pack_1819849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17" y="3789040"/>
            <a:ext cx="4226210" cy="2636788"/>
          </a:xfrm>
          <a:prstGeom prst="rect">
            <a:avLst/>
          </a:prstGeom>
        </p:spPr>
      </p:pic>
    </p:spTree>
    <p:extLst>
      <p:ext uri="{BB962C8B-B14F-4D97-AF65-F5344CB8AC3E}">
        <p14:creationId xmlns:p14="http://schemas.microsoft.com/office/powerpoint/2010/main" val="25065619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4000" dirty="0" smtClean="0">
                <a:latin typeface="Footlight MT Light"/>
                <a:cs typeface="Footlight MT Light"/>
              </a:rPr>
              <a:t>Mathematics as construction</a:t>
            </a:r>
            <a:endParaRPr lang="en-US" sz="4000" dirty="0">
              <a:latin typeface="Footlight MT Light"/>
              <a:cs typeface="Footlight MT Light"/>
            </a:endParaRPr>
          </a:p>
        </p:txBody>
      </p:sp>
      <p:sp>
        <p:nvSpPr>
          <p:cNvPr id="6147" name="Rectangle 3"/>
          <p:cNvSpPr>
            <a:spLocks noGrp="1" noChangeArrowheads="1"/>
          </p:cNvSpPr>
          <p:nvPr>
            <p:ph type="body" idx="1"/>
          </p:nvPr>
        </p:nvSpPr>
        <p:spPr>
          <a:xfrm>
            <a:off x="539552" y="2057400"/>
            <a:ext cx="3744416" cy="3733800"/>
          </a:xfrm>
        </p:spPr>
        <p:txBody>
          <a:bodyPr/>
          <a:lstStyle/>
          <a:p>
            <a:r>
              <a:rPr lang="en-AU" b="1" dirty="0" smtClean="0">
                <a:latin typeface="Footlight MT Light"/>
                <a:cs typeface="Footlight MT Light"/>
              </a:rPr>
              <a:t>It can be very frustrating</a:t>
            </a:r>
          </a:p>
          <a:p>
            <a:r>
              <a:rPr lang="en-AU" b="1" dirty="0" smtClean="0">
                <a:latin typeface="Footlight MT Light"/>
                <a:cs typeface="Footlight MT Light"/>
              </a:rPr>
              <a:t>Companies are set up to build the furniture for adults</a:t>
            </a: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3" name="Picture 2" descr="Flatpack2.tiff"/>
          <p:cNvPicPr>
            <a:picLocks noChangeAspect="1"/>
          </p:cNvPicPr>
          <p:nvPr/>
        </p:nvPicPr>
        <p:blipFill rotWithShape="1">
          <a:blip r:embed="rId3">
            <a:extLst>
              <a:ext uri="{28A0092B-C50C-407E-A947-70E740481C1C}">
                <a14:useLocalDpi xmlns:a14="http://schemas.microsoft.com/office/drawing/2010/main" val="0"/>
              </a:ext>
            </a:extLst>
          </a:blip>
          <a:srcRect b="24352"/>
          <a:stretch/>
        </p:blipFill>
        <p:spPr>
          <a:xfrm>
            <a:off x="4355976" y="1916832"/>
            <a:ext cx="4536504" cy="4687929"/>
          </a:xfrm>
          <a:prstGeom prst="rect">
            <a:avLst/>
          </a:prstGeom>
        </p:spPr>
      </p:pic>
    </p:spTree>
    <p:extLst>
      <p:ext uri="{BB962C8B-B14F-4D97-AF65-F5344CB8AC3E}">
        <p14:creationId xmlns:p14="http://schemas.microsoft.com/office/powerpoint/2010/main" val="15297288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539552" y="2057400"/>
            <a:ext cx="7848872" cy="3733800"/>
          </a:xfrm>
        </p:spPr>
        <p:txBody>
          <a:bodyPr/>
          <a:lstStyle/>
          <a:p>
            <a:r>
              <a:rPr lang="en-AU" b="1" dirty="0" err="1">
                <a:latin typeface="Footlight MT Light"/>
                <a:cs typeface="Footlight MT Light"/>
              </a:rPr>
              <a:t>eg</a:t>
            </a:r>
            <a:r>
              <a:rPr lang="en-AU" b="1" dirty="0">
                <a:latin typeface="Footlight MT Light"/>
                <a:cs typeface="Footlight MT Light"/>
              </a:rPr>
              <a:t> Locate the asymmetric shelf, 6 cams, 6 small cam screws and 4 medium dowels. </a:t>
            </a:r>
            <a:r>
              <a:rPr lang="en-US" b="1" dirty="0">
                <a:latin typeface="Footlight MT Light"/>
                <a:cs typeface="Footlight MT Light"/>
              </a:rPr>
              <a:t>Insert 6 cams into each shelf. Make sure arrows on each cam point toward the nearest edge with holes. Insert 8 cam screws into top panel. Secure, but do not over </a:t>
            </a:r>
            <a:r>
              <a:rPr lang="en-US" b="1" dirty="0" smtClean="0">
                <a:latin typeface="Footlight MT Light"/>
                <a:cs typeface="Footlight MT Light"/>
              </a:rPr>
              <a:t>tighten screws, </a:t>
            </a:r>
            <a:r>
              <a:rPr lang="en-US" b="1" dirty="0">
                <a:latin typeface="Footlight MT Light"/>
                <a:cs typeface="Footlight MT Light"/>
              </a:rPr>
              <a:t>using a </a:t>
            </a:r>
            <a:r>
              <a:rPr lang="en-US" b="1" dirty="0" err="1">
                <a:latin typeface="Footlight MT Light"/>
                <a:cs typeface="Footlight MT Light"/>
              </a:rPr>
              <a:t>phillips</a:t>
            </a:r>
            <a:r>
              <a:rPr lang="en-US" b="1" dirty="0">
                <a:latin typeface="Footlight MT Light"/>
                <a:cs typeface="Footlight MT Light"/>
              </a:rPr>
              <a:t> head screwdriver. Insert 4 wood dowels and 2 cams into each large shelf…</a:t>
            </a:r>
            <a:endParaRPr lang="en-AU" b="1" dirty="0">
              <a:latin typeface="Footlight MT Light"/>
              <a:cs typeface="Footlight MT Light"/>
            </a:endParaRPr>
          </a:p>
          <a:p>
            <a:endParaRPr lang="en-AU" b="1" dirty="0" smtClean="0">
              <a:latin typeface="Footlight MT Light"/>
              <a:cs typeface="Footlight MT Light"/>
            </a:endParaRPr>
          </a:p>
        </p:txBody>
      </p:sp>
      <p:sp>
        <p:nvSpPr>
          <p:cNvPr id="6146" name="Rectangle 2"/>
          <p:cNvSpPr>
            <a:spLocks noGrp="1" noChangeArrowheads="1"/>
          </p:cNvSpPr>
          <p:nvPr>
            <p:ph type="title"/>
          </p:nvPr>
        </p:nvSpPr>
        <p:spPr/>
        <p:txBody>
          <a:bodyPr/>
          <a:lstStyle/>
          <a:p>
            <a:r>
              <a:rPr lang="en-US" sz="3600" dirty="0" smtClean="0">
                <a:latin typeface="Footlight MT Light"/>
                <a:cs typeface="Footlight MT Light"/>
              </a:rPr>
              <a:t>The instructions may not make sense</a:t>
            </a:r>
            <a:endParaRPr lang="en-US" sz="3600" dirty="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21908206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3568" y="1052736"/>
            <a:ext cx="7772400" cy="685800"/>
          </a:xfrm>
        </p:spPr>
        <p:txBody>
          <a:bodyPr/>
          <a:lstStyle/>
          <a:p>
            <a:r>
              <a:rPr lang="en-US" sz="3600" dirty="0" smtClean="0">
                <a:latin typeface="Footlight MT Light"/>
                <a:cs typeface="Footlight MT Light"/>
              </a:rPr>
              <a:t>What We Know:</a:t>
            </a:r>
            <a:endParaRPr lang="en-US" sz="3600" dirty="0">
              <a:latin typeface="Footlight MT Light"/>
              <a:cs typeface="Footlight MT Light"/>
            </a:endParaRPr>
          </a:p>
        </p:txBody>
      </p:sp>
      <p:sp>
        <p:nvSpPr>
          <p:cNvPr id="6147" name="Rectangle 3"/>
          <p:cNvSpPr>
            <a:spLocks noGrp="1" noChangeArrowheads="1"/>
          </p:cNvSpPr>
          <p:nvPr>
            <p:ph type="body" idx="1"/>
          </p:nvPr>
        </p:nvSpPr>
        <p:spPr>
          <a:xfrm>
            <a:off x="539552" y="1916832"/>
            <a:ext cx="7848872" cy="3733800"/>
          </a:xfrm>
        </p:spPr>
        <p:txBody>
          <a:bodyPr/>
          <a:lstStyle/>
          <a:p>
            <a:r>
              <a:rPr lang="en-AU" sz="2800" b="1" dirty="0" smtClean="0">
                <a:latin typeface="Footlight MT Light"/>
                <a:cs typeface="Footlight MT Light"/>
              </a:rPr>
              <a:t>As teachers we know:</a:t>
            </a:r>
            <a:r>
              <a:rPr lang="en-AU" b="1" dirty="0" smtClean="0">
                <a:latin typeface="Footlight MT Light"/>
                <a:cs typeface="Footlight MT Light"/>
              </a:rPr>
              <a:t> </a:t>
            </a:r>
          </a:p>
          <a:p>
            <a:pPr lvl="1"/>
            <a:r>
              <a:rPr lang="en-AU" sz="2400" b="1" dirty="0">
                <a:latin typeface="Footlight MT Light"/>
                <a:cs typeface="Footlight MT Light"/>
              </a:rPr>
              <a:t>w</a:t>
            </a:r>
            <a:r>
              <a:rPr lang="en-AU" sz="2400" b="1" dirty="0" smtClean="0">
                <a:latin typeface="Footlight MT Light"/>
                <a:cs typeface="Footlight MT Light"/>
              </a:rPr>
              <a:t>hat maths </a:t>
            </a:r>
            <a:r>
              <a:rPr lang="en-AU" sz="2400" b="1" dirty="0">
                <a:latin typeface="Footlight MT Light"/>
                <a:cs typeface="Footlight MT Light"/>
              </a:rPr>
              <a:t>should look like in the </a:t>
            </a:r>
            <a:r>
              <a:rPr lang="en-AU" sz="2400" b="1" dirty="0" smtClean="0">
                <a:latin typeface="Footlight MT Light"/>
                <a:cs typeface="Footlight MT Light"/>
              </a:rPr>
              <a:t>end</a:t>
            </a:r>
          </a:p>
          <a:p>
            <a:pPr lvl="1"/>
            <a:r>
              <a:rPr lang="en-AU" sz="2400" b="1" dirty="0" smtClean="0">
                <a:latin typeface="Footlight MT Light"/>
                <a:cs typeface="Footlight MT Light"/>
              </a:rPr>
              <a:t>what the parts of maths look like </a:t>
            </a:r>
          </a:p>
          <a:p>
            <a:pPr lvl="1"/>
            <a:r>
              <a:rPr lang="en-AU" sz="2400" b="1" dirty="0" smtClean="0">
                <a:latin typeface="Footlight MT Light"/>
                <a:cs typeface="Footlight MT Light"/>
              </a:rPr>
              <a:t>how to distinguish similar parts</a:t>
            </a:r>
          </a:p>
          <a:p>
            <a:pPr lvl="1"/>
            <a:r>
              <a:rPr lang="en-AU" sz="2400" b="1" dirty="0" smtClean="0">
                <a:latin typeface="Footlight MT Light"/>
                <a:cs typeface="Footlight MT Light"/>
              </a:rPr>
              <a:t>how the parts of maths fit together, and</a:t>
            </a:r>
          </a:p>
          <a:p>
            <a:pPr lvl="1"/>
            <a:r>
              <a:rPr lang="en-AU" sz="2400" b="1" dirty="0">
                <a:latin typeface="Footlight MT Light"/>
                <a:cs typeface="Footlight MT Light"/>
              </a:rPr>
              <a:t>t</a:t>
            </a:r>
            <a:r>
              <a:rPr lang="en-AU" sz="2400" b="1" dirty="0" smtClean="0">
                <a:latin typeface="Footlight MT Light"/>
                <a:cs typeface="Footlight MT Light"/>
              </a:rPr>
              <a:t>he order they should be put together so that the knowledge will </a:t>
            </a:r>
            <a:r>
              <a:rPr lang="en-AU" sz="2400" b="1" dirty="0">
                <a:latin typeface="Footlight MT Light"/>
                <a:cs typeface="Footlight MT Light"/>
              </a:rPr>
              <a:t>stay together </a:t>
            </a:r>
            <a:r>
              <a:rPr lang="en-AU" sz="2400" b="1" dirty="0" smtClean="0">
                <a:latin typeface="Footlight MT Light"/>
                <a:cs typeface="Footlight MT Light"/>
              </a:rPr>
              <a:t>and not </a:t>
            </a:r>
            <a:r>
              <a:rPr lang="en-AU" sz="2400" b="1" dirty="0">
                <a:latin typeface="Footlight MT Light"/>
                <a:cs typeface="Footlight MT Light"/>
              </a:rPr>
              <a:t>fall </a:t>
            </a:r>
            <a:r>
              <a:rPr lang="en-AU" sz="2400" b="1" dirty="0" smtClean="0">
                <a:latin typeface="Footlight MT Light"/>
                <a:cs typeface="Footlight MT Light"/>
              </a:rPr>
              <a:t>apart</a:t>
            </a:r>
          </a:p>
          <a:p>
            <a:r>
              <a:rPr lang="en-AU" sz="2800" b="1" dirty="0" smtClean="0">
                <a:latin typeface="Footlight MT Light"/>
                <a:cs typeface="Footlight MT Light"/>
              </a:rPr>
              <a:t>So we have a responsibility to guide students in our teaching</a:t>
            </a:r>
            <a:endParaRPr lang="en-AU" sz="2800" b="1" dirty="0">
              <a:latin typeface="Times New Roman"/>
              <a:cs typeface="Times New Roman"/>
            </a:endParaRPr>
          </a:p>
          <a:p>
            <a:endParaRPr lang="en-AU" sz="2800" b="1" dirty="0">
              <a:latin typeface="Times New Roman"/>
              <a:cs typeface="Times New Roman"/>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16388289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200" dirty="0" smtClean="0">
                <a:latin typeface="Footlight MT Light" charset="0"/>
              </a:rPr>
              <a:t>This requires Mathematical Knowledge for Teaching (MKT)</a:t>
            </a:r>
            <a:br>
              <a:rPr lang="en-US" sz="3200" dirty="0" smtClean="0">
                <a:latin typeface="Footlight MT Light" charset="0"/>
              </a:rPr>
            </a:br>
            <a:endParaRPr lang="en-US" sz="1800" dirty="0">
              <a:latin typeface="Footlight MT Light"/>
              <a:cs typeface="Footlight MT Light"/>
            </a:endParaRPr>
          </a:p>
        </p:txBody>
      </p:sp>
      <p:sp>
        <p:nvSpPr>
          <p:cNvPr id="6147" name="Rectangle 3"/>
          <p:cNvSpPr>
            <a:spLocks noGrp="1" noChangeArrowheads="1"/>
          </p:cNvSpPr>
          <p:nvPr>
            <p:ph type="body" idx="1"/>
          </p:nvPr>
        </p:nvSpPr>
        <p:spPr>
          <a:xfrm>
            <a:off x="685800" y="2057401"/>
            <a:ext cx="7772400" cy="3743996"/>
          </a:xfrm>
        </p:spPr>
        <p:txBody>
          <a:bodyPr/>
          <a:lstStyle/>
          <a:p>
            <a:pPr marL="0" indent="0">
              <a:buNone/>
            </a:pPr>
            <a:endParaRPr lang="en-AU" sz="2000" dirty="0" smtClean="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
        <p:nvSpPr>
          <p:cNvPr id="2" name="Rectangle 1"/>
          <p:cNvSpPr/>
          <p:nvPr/>
        </p:nvSpPr>
        <p:spPr bwMode="auto">
          <a:xfrm>
            <a:off x="2843808" y="5517232"/>
            <a:ext cx="3600400"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64" charset="0"/>
            </a:endParaRPr>
          </a:p>
        </p:txBody>
      </p:sp>
      <p:sp>
        <p:nvSpPr>
          <p:cNvPr id="3" name="TextBox 2"/>
          <p:cNvSpPr txBox="1"/>
          <p:nvPr/>
        </p:nvSpPr>
        <p:spPr>
          <a:xfrm>
            <a:off x="3563888" y="6093296"/>
            <a:ext cx="4536504" cy="461665"/>
          </a:xfrm>
          <a:prstGeom prst="rect">
            <a:avLst/>
          </a:prstGeom>
          <a:noFill/>
        </p:spPr>
        <p:txBody>
          <a:bodyPr wrap="square" rtlCol="0">
            <a:spAutoFit/>
          </a:bodyPr>
          <a:lstStyle/>
          <a:p>
            <a:r>
              <a:rPr lang="en-US" dirty="0" smtClean="0">
                <a:latin typeface="Footlight MT Light" charset="0"/>
              </a:rPr>
              <a:t>(B</a:t>
            </a:r>
            <a:r>
              <a:rPr lang="en-US" dirty="0" smtClean="0">
                <a:latin typeface="Footlight MT Light"/>
                <a:cs typeface="Footlight MT Light"/>
              </a:rPr>
              <a:t>all, Thames </a:t>
            </a:r>
            <a:r>
              <a:rPr lang="en-US" dirty="0">
                <a:latin typeface="Footlight MT Light"/>
                <a:cs typeface="Footlight MT Light"/>
              </a:rPr>
              <a:t>&amp; </a:t>
            </a:r>
            <a:r>
              <a:rPr lang="en-US" dirty="0" smtClean="0">
                <a:latin typeface="Footlight MT Light"/>
                <a:cs typeface="Footlight MT Light"/>
              </a:rPr>
              <a:t>Phelps, 2008)</a:t>
            </a:r>
            <a:endParaRPr lang="en-US" dirty="0"/>
          </a:p>
        </p:txBody>
      </p:sp>
      <p:pic>
        <p:nvPicPr>
          <p:cNvPr id="5" name="Picture 4"/>
          <p:cNvPicPr>
            <a:picLocks noChangeAspect="1"/>
          </p:cNvPicPr>
          <p:nvPr/>
        </p:nvPicPr>
        <p:blipFill>
          <a:blip r:embed="rId3"/>
          <a:stretch>
            <a:fillRect/>
          </a:stretch>
        </p:blipFill>
        <p:spPr>
          <a:xfrm>
            <a:off x="1475656" y="1988840"/>
            <a:ext cx="5832648" cy="3974166"/>
          </a:xfrm>
          <a:prstGeom prst="rect">
            <a:avLst/>
          </a:prstGeom>
        </p:spPr>
      </p:pic>
      <p:sp>
        <p:nvSpPr>
          <p:cNvPr id="4" name="Oval 3"/>
          <p:cNvSpPr/>
          <p:nvPr/>
        </p:nvSpPr>
        <p:spPr bwMode="auto">
          <a:xfrm>
            <a:off x="2051720" y="4221088"/>
            <a:ext cx="1008112" cy="936104"/>
          </a:xfrm>
          <a:prstGeom prst="ellipse">
            <a:avLst/>
          </a:prstGeom>
          <a:solidFill>
            <a:schemeClr val="accent1">
              <a:alpha val="0"/>
            </a:schemeClr>
          </a:solid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64" charset="0"/>
            </a:endParaRPr>
          </a:p>
        </p:txBody>
      </p:sp>
    </p:spTree>
    <p:extLst>
      <p:ext uri="{BB962C8B-B14F-4D97-AF65-F5344CB8AC3E}">
        <p14:creationId xmlns:p14="http://schemas.microsoft.com/office/powerpoint/2010/main" val="2632315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200" dirty="0" smtClean="0">
                <a:latin typeface="Footlight MT Light" charset="0"/>
              </a:rPr>
              <a:t>Horizon Content Knowledge</a:t>
            </a:r>
            <a:br>
              <a:rPr lang="en-US" sz="3200" dirty="0" smtClean="0">
                <a:latin typeface="Footlight MT Light" charset="0"/>
              </a:rPr>
            </a:br>
            <a:endParaRPr lang="en-US" sz="1800" dirty="0">
              <a:latin typeface="Footlight MT Light"/>
              <a:cs typeface="Footlight MT Light"/>
            </a:endParaRPr>
          </a:p>
        </p:txBody>
      </p:sp>
      <p:sp>
        <p:nvSpPr>
          <p:cNvPr id="6147" name="Rectangle 3"/>
          <p:cNvSpPr>
            <a:spLocks noGrp="1" noChangeArrowheads="1"/>
          </p:cNvSpPr>
          <p:nvPr>
            <p:ph type="body" idx="1"/>
          </p:nvPr>
        </p:nvSpPr>
        <p:spPr>
          <a:xfrm>
            <a:off x="685800" y="1916832"/>
            <a:ext cx="7772400" cy="3743996"/>
          </a:xfrm>
        </p:spPr>
        <p:txBody>
          <a:bodyPr/>
          <a:lstStyle/>
          <a:p>
            <a:r>
              <a:rPr lang="en-US" dirty="0">
                <a:latin typeface="Footlight MT Light"/>
                <a:cs typeface="Footlight MT Light"/>
              </a:rPr>
              <a:t>Horizon </a:t>
            </a:r>
            <a:r>
              <a:rPr lang="en-US" dirty="0" smtClean="0">
                <a:latin typeface="Footlight MT Light"/>
                <a:cs typeface="Footlight MT Light"/>
              </a:rPr>
              <a:t>content knowledge </a:t>
            </a:r>
            <a:r>
              <a:rPr lang="en-US" dirty="0">
                <a:latin typeface="Footlight MT Light"/>
                <a:cs typeface="Footlight MT Light"/>
              </a:rPr>
              <a:t>is </a:t>
            </a:r>
            <a:r>
              <a:rPr lang="en-US" dirty="0" smtClean="0">
                <a:latin typeface="Footlight MT Light"/>
                <a:cs typeface="Footlight MT Light"/>
              </a:rPr>
              <a:t>an awareness </a:t>
            </a:r>
            <a:r>
              <a:rPr lang="en-US" dirty="0">
                <a:latin typeface="Footlight MT Light"/>
                <a:cs typeface="Footlight MT Light"/>
              </a:rPr>
              <a:t>of how mathematical topics are related </a:t>
            </a:r>
            <a:r>
              <a:rPr lang="en-US" dirty="0" smtClean="0">
                <a:latin typeface="Footlight MT Light"/>
                <a:cs typeface="Footlight MT Light"/>
              </a:rPr>
              <a:t>over the </a:t>
            </a:r>
            <a:r>
              <a:rPr lang="en-US" dirty="0">
                <a:latin typeface="Footlight MT Light"/>
                <a:cs typeface="Footlight MT Light"/>
              </a:rPr>
              <a:t>span of mathematics included in the curriculum. </a:t>
            </a:r>
            <a:endParaRPr lang="en-US" dirty="0" smtClean="0">
              <a:latin typeface="Footlight MT Light"/>
              <a:cs typeface="Footlight MT Light"/>
            </a:endParaRPr>
          </a:p>
          <a:p>
            <a:r>
              <a:rPr lang="en-US" dirty="0">
                <a:latin typeface="Footlight MT Light"/>
                <a:cs typeface="Footlight MT Light"/>
              </a:rPr>
              <a:t>It also includes the vision useful in seeing connections to much later mathematical ideas.</a:t>
            </a:r>
          </a:p>
          <a:p>
            <a:r>
              <a:rPr lang="en-US" dirty="0" smtClean="0">
                <a:latin typeface="Footlight MT Light"/>
                <a:cs typeface="Footlight MT Light"/>
              </a:rPr>
              <a:t>First grade teachers</a:t>
            </a:r>
            <a:r>
              <a:rPr lang="en-US" dirty="0">
                <a:latin typeface="Footlight MT Light"/>
                <a:cs typeface="Footlight MT Light"/>
              </a:rPr>
              <a:t>, for example, may need to know how </a:t>
            </a:r>
            <a:r>
              <a:rPr lang="en-US" dirty="0" smtClean="0">
                <a:latin typeface="Footlight MT Light"/>
                <a:cs typeface="Footlight MT Light"/>
              </a:rPr>
              <a:t>the mathematics </a:t>
            </a:r>
            <a:r>
              <a:rPr lang="en-US" dirty="0">
                <a:latin typeface="Footlight MT Light"/>
                <a:cs typeface="Footlight MT Light"/>
              </a:rPr>
              <a:t>they teach is related to the </a:t>
            </a:r>
            <a:r>
              <a:rPr lang="en-US" dirty="0" smtClean="0">
                <a:latin typeface="Footlight MT Light"/>
                <a:cs typeface="Footlight MT Light"/>
              </a:rPr>
              <a:t>mathematics students </a:t>
            </a:r>
            <a:r>
              <a:rPr lang="en-US" dirty="0">
                <a:latin typeface="Footlight MT Light"/>
                <a:cs typeface="Footlight MT Light"/>
              </a:rPr>
              <a:t>will learn in third grade to be able to set </a:t>
            </a:r>
            <a:r>
              <a:rPr lang="en-US" dirty="0" smtClean="0">
                <a:latin typeface="Footlight MT Light"/>
                <a:cs typeface="Footlight MT Light"/>
              </a:rPr>
              <a:t>the mathematical </a:t>
            </a:r>
            <a:r>
              <a:rPr lang="en-US" dirty="0">
                <a:latin typeface="Footlight MT Light"/>
                <a:cs typeface="Footlight MT Light"/>
              </a:rPr>
              <a:t>foundation for what will come later. </a:t>
            </a:r>
          </a:p>
          <a:p>
            <a:r>
              <a:rPr lang="en-US" dirty="0" smtClean="0">
                <a:latin typeface="Footlight MT Light"/>
                <a:cs typeface="Footlight MT Light"/>
              </a:rPr>
              <a:t>So in the last year of school we need to think about what students will meet in university.</a:t>
            </a:r>
            <a:endParaRPr lang="en-AU" dirty="0" smtClean="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
        <p:nvSpPr>
          <p:cNvPr id="26" name="TextBox 25"/>
          <p:cNvSpPr txBox="1"/>
          <p:nvPr/>
        </p:nvSpPr>
        <p:spPr>
          <a:xfrm>
            <a:off x="3203848" y="6279703"/>
            <a:ext cx="4968552" cy="461665"/>
          </a:xfrm>
          <a:prstGeom prst="rect">
            <a:avLst/>
          </a:prstGeom>
          <a:noFill/>
        </p:spPr>
        <p:txBody>
          <a:bodyPr wrap="square" rtlCol="0">
            <a:spAutoFit/>
          </a:bodyPr>
          <a:lstStyle/>
          <a:p>
            <a:r>
              <a:rPr lang="en-US" dirty="0" smtClean="0">
                <a:latin typeface="Footlight MT Light" charset="0"/>
              </a:rPr>
              <a:t>(B</a:t>
            </a:r>
            <a:r>
              <a:rPr lang="en-US" dirty="0" smtClean="0">
                <a:latin typeface="Footlight MT Light"/>
                <a:cs typeface="Footlight MT Light"/>
              </a:rPr>
              <a:t>all, Thames </a:t>
            </a:r>
            <a:r>
              <a:rPr lang="en-US" dirty="0">
                <a:latin typeface="Footlight MT Light"/>
                <a:cs typeface="Footlight MT Light"/>
              </a:rPr>
              <a:t>&amp; </a:t>
            </a:r>
            <a:r>
              <a:rPr lang="en-US" dirty="0" smtClean="0">
                <a:latin typeface="Footlight MT Light"/>
                <a:cs typeface="Footlight MT Light"/>
              </a:rPr>
              <a:t>Phelps, 2008)</a:t>
            </a:r>
            <a:endParaRPr lang="en-US" dirty="0"/>
          </a:p>
        </p:txBody>
      </p:sp>
    </p:spTree>
    <p:extLst>
      <p:ext uri="{BB962C8B-B14F-4D97-AF65-F5344CB8AC3E}">
        <p14:creationId xmlns:p14="http://schemas.microsoft.com/office/powerpoint/2010/main" val="30681120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NZ" sz="3200" dirty="0" smtClean="0">
                <a:latin typeface="Footlight MT Light"/>
                <a:cs typeface="Footlight MT Light"/>
              </a:rPr>
              <a:t>Overview</a:t>
            </a:r>
            <a:endParaRPr lang="en-US" sz="3200" dirty="0">
              <a:latin typeface="Footlight MT Light"/>
              <a:cs typeface="Footlight MT Light"/>
            </a:endParaRPr>
          </a:p>
        </p:txBody>
      </p:sp>
      <p:sp>
        <p:nvSpPr>
          <p:cNvPr id="6147" name="Rectangle 3"/>
          <p:cNvSpPr>
            <a:spLocks noGrp="1" noChangeArrowheads="1"/>
          </p:cNvSpPr>
          <p:nvPr>
            <p:ph type="body" idx="1"/>
          </p:nvPr>
        </p:nvSpPr>
        <p:spPr/>
        <p:txBody>
          <a:bodyPr/>
          <a:lstStyle/>
          <a:p>
            <a:pPr eaLnBrk="1" hangingPunct="1"/>
            <a:r>
              <a:rPr lang="en-US" sz="2800" dirty="0" smtClean="0">
                <a:latin typeface="Footlight MT Light"/>
                <a:cs typeface="Footlight MT Light"/>
              </a:rPr>
              <a:t>Current focus in senior mathematics around the world</a:t>
            </a:r>
          </a:p>
          <a:p>
            <a:pPr eaLnBrk="1" hangingPunct="1"/>
            <a:r>
              <a:rPr lang="en-US" sz="2800" dirty="0" smtClean="0">
                <a:latin typeface="Footlight MT Light"/>
                <a:cs typeface="Footlight MT Light"/>
              </a:rPr>
              <a:t>Some difficulties with this</a:t>
            </a:r>
          </a:p>
          <a:p>
            <a:pPr eaLnBrk="1" hangingPunct="1"/>
            <a:r>
              <a:rPr lang="en-US" sz="2800" dirty="0" smtClean="0">
                <a:latin typeface="Footlight MT Light"/>
                <a:cs typeface="Footlight MT Light"/>
              </a:rPr>
              <a:t>Potential expansion of focus for </a:t>
            </a:r>
            <a:r>
              <a:rPr lang="en-US" sz="2800" dirty="0">
                <a:latin typeface="Footlight MT Light"/>
                <a:cs typeface="Footlight MT Light"/>
              </a:rPr>
              <a:t>senior </a:t>
            </a:r>
            <a:r>
              <a:rPr lang="en-US" sz="2800" dirty="0" smtClean="0">
                <a:latin typeface="Footlight MT Light"/>
                <a:cs typeface="Footlight MT Light"/>
              </a:rPr>
              <a:t>mathematics</a:t>
            </a:r>
          </a:p>
          <a:p>
            <a:pPr eaLnBrk="1" hangingPunct="1"/>
            <a:r>
              <a:rPr lang="en-US" sz="2800" dirty="0" smtClean="0">
                <a:latin typeface="Footlight MT Light"/>
                <a:cs typeface="Footlight MT Light"/>
              </a:rPr>
              <a:t>Some benefits of this approach</a:t>
            </a:r>
            <a:endParaRPr lang="en-AU" sz="2800" dirty="0" smtClean="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11278209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Footlight MT Light"/>
                <a:cs typeface="Footlight MT Light"/>
              </a:rPr>
              <a:t>How can we help students?</a:t>
            </a:r>
            <a:endParaRPr lang="en-US" sz="3200" dirty="0">
              <a:latin typeface="Footlight MT Light"/>
              <a:cs typeface="Footlight MT Light"/>
            </a:endParaRPr>
          </a:p>
        </p:txBody>
      </p:sp>
      <p:sp>
        <p:nvSpPr>
          <p:cNvPr id="3" name="Content Placeholder 2"/>
          <p:cNvSpPr>
            <a:spLocks noGrp="1"/>
          </p:cNvSpPr>
          <p:nvPr>
            <p:ph idx="1"/>
          </p:nvPr>
        </p:nvSpPr>
        <p:spPr/>
        <p:txBody>
          <a:bodyPr/>
          <a:lstStyle/>
          <a:p>
            <a:r>
              <a:rPr lang="en-NZ" sz="2800" dirty="0" smtClean="0">
                <a:latin typeface="Footlight MT Light"/>
                <a:cs typeface="Footlight MT Light"/>
              </a:rPr>
              <a:t>A key factor seems to be to pay more attention to what students are thinking</a:t>
            </a:r>
          </a:p>
          <a:p>
            <a:r>
              <a:rPr lang="en-NZ" sz="2800" dirty="0" smtClean="0">
                <a:latin typeface="Footlight MT Light"/>
                <a:cs typeface="Footlight MT Light"/>
              </a:rPr>
              <a:t>This has been described as </a:t>
            </a:r>
            <a:r>
              <a:rPr lang="en-NZ" sz="2800" i="1" dirty="0" smtClean="0">
                <a:latin typeface="Footlight MT Light"/>
                <a:cs typeface="Footlight MT Light"/>
              </a:rPr>
              <a:t>productive noticing </a:t>
            </a:r>
            <a:r>
              <a:rPr lang="en-NZ" sz="2800" dirty="0" smtClean="0">
                <a:latin typeface="Footlight MT Light"/>
                <a:cs typeface="Footlight MT Light"/>
              </a:rPr>
              <a:t>(Choy, 2015)</a:t>
            </a:r>
          </a:p>
          <a:p>
            <a:r>
              <a:rPr lang="en-NZ" sz="2800" dirty="0" smtClean="0">
                <a:latin typeface="Footlight MT Light"/>
                <a:cs typeface="Footlight MT Light"/>
              </a:rPr>
              <a:t>It involves planning </a:t>
            </a:r>
            <a:r>
              <a:rPr lang="en-NZ" sz="2800" dirty="0">
                <a:latin typeface="Footlight MT Light"/>
                <a:cs typeface="Footlight MT Light"/>
              </a:rPr>
              <a:t>to anticipate student </a:t>
            </a:r>
            <a:r>
              <a:rPr lang="en-NZ" sz="2800" dirty="0" smtClean="0">
                <a:latin typeface="Footlight MT Light"/>
                <a:cs typeface="Footlight MT Light"/>
              </a:rPr>
              <a:t>thinking, </a:t>
            </a:r>
            <a:r>
              <a:rPr lang="en-US" sz="2800" dirty="0" smtClean="0">
                <a:latin typeface="Footlight MT Light"/>
                <a:cs typeface="Footlight MT Light"/>
              </a:rPr>
              <a:t>listening </a:t>
            </a:r>
            <a:r>
              <a:rPr lang="en-US" sz="2800" dirty="0">
                <a:latin typeface="Footlight MT Light"/>
                <a:cs typeface="Footlight MT Light"/>
              </a:rPr>
              <a:t>to students’ </a:t>
            </a:r>
            <a:r>
              <a:rPr lang="en-US" sz="2800" dirty="0" smtClean="0">
                <a:latin typeface="Footlight MT Light"/>
                <a:cs typeface="Footlight MT Light"/>
              </a:rPr>
              <a:t>reasoning and building </a:t>
            </a:r>
            <a:r>
              <a:rPr lang="en-US" sz="2800" dirty="0">
                <a:latin typeface="Footlight MT Light"/>
                <a:cs typeface="Footlight MT Light"/>
              </a:rPr>
              <a:t>on their mathematical </a:t>
            </a:r>
            <a:r>
              <a:rPr lang="en-US" sz="2800" dirty="0" smtClean="0">
                <a:latin typeface="Footlight MT Light"/>
                <a:cs typeface="Footlight MT Light"/>
              </a:rPr>
              <a:t>thinking</a:t>
            </a:r>
          </a:p>
        </p:txBody>
      </p:sp>
      <p:sp>
        <p:nvSpPr>
          <p:cNvPr id="5"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81107402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ChangeArrowheads="1"/>
          </p:cNvSpPr>
          <p:nvPr>
            <p:ph type="title"/>
          </p:nvPr>
        </p:nvSpPr>
        <p:spPr/>
        <p:txBody>
          <a:bodyPr/>
          <a:lstStyle/>
          <a:p>
            <a:pPr>
              <a:defRPr/>
            </a:pPr>
            <a:r>
              <a:rPr lang="en-US" sz="3200" dirty="0" smtClean="0">
                <a:latin typeface="Footlight MT Light"/>
                <a:cs typeface="Footlight MT Light"/>
              </a:rPr>
              <a:t>Structure of Attention: John Mason</a:t>
            </a:r>
          </a:p>
        </p:txBody>
      </p:sp>
      <p:sp>
        <p:nvSpPr>
          <p:cNvPr id="672771" name="Rectangle 3"/>
          <p:cNvSpPr>
            <a:spLocks noGrp="1" noChangeArrowheads="1"/>
          </p:cNvSpPr>
          <p:nvPr>
            <p:ph type="body" idx="1"/>
          </p:nvPr>
        </p:nvSpPr>
        <p:spPr/>
        <p:txBody>
          <a:bodyPr/>
          <a:lstStyle/>
          <a:p>
            <a:pPr>
              <a:defRPr/>
            </a:pPr>
            <a:r>
              <a:rPr lang="en-US" sz="2800" b="0" dirty="0" smtClean="0">
                <a:latin typeface="Times New Roman" charset="0"/>
                <a:cs typeface="+mn-cs"/>
              </a:rPr>
              <a:t>A key notion in the learning process is to match what the students and the teacher are attending to </a:t>
            </a:r>
          </a:p>
          <a:p>
            <a:pPr>
              <a:defRPr/>
            </a:pPr>
            <a:r>
              <a:rPr lang="en-GB" sz="2800" dirty="0">
                <a:latin typeface="Times New Roman" charset="0"/>
              </a:rPr>
              <a:t>At any point in a lesson </a:t>
            </a:r>
            <a:r>
              <a:rPr lang="en-GB" sz="2800" dirty="0" smtClean="0">
                <a:latin typeface="Times New Roman" charset="0"/>
              </a:rPr>
              <a:t>either may </a:t>
            </a:r>
            <a:r>
              <a:rPr lang="en-GB" sz="2800" dirty="0">
                <a:latin typeface="Times New Roman" charset="0"/>
              </a:rPr>
              <a:t>be:</a:t>
            </a:r>
          </a:p>
          <a:p>
            <a:pPr lvl="1">
              <a:defRPr/>
            </a:pPr>
            <a:r>
              <a:rPr lang="en-GB" dirty="0">
                <a:latin typeface="Times New Roman" charset="0"/>
              </a:rPr>
              <a:t>attending holistically, </a:t>
            </a:r>
          </a:p>
          <a:p>
            <a:pPr lvl="1">
              <a:defRPr/>
            </a:pPr>
            <a:r>
              <a:rPr lang="en-GB" dirty="0">
                <a:latin typeface="Times New Roman" charset="0"/>
              </a:rPr>
              <a:t>discerning details, </a:t>
            </a:r>
          </a:p>
          <a:p>
            <a:pPr lvl="1">
              <a:defRPr/>
            </a:pPr>
            <a:r>
              <a:rPr lang="en-GB" dirty="0">
                <a:latin typeface="Times New Roman" charset="0"/>
              </a:rPr>
              <a:t>recognising relationships, </a:t>
            </a:r>
          </a:p>
          <a:p>
            <a:pPr lvl="1">
              <a:defRPr/>
            </a:pPr>
            <a:r>
              <a:rPr lang="en-GB" dirty="0">
                <a:latin typeface="Times New Roman" charset="0"/>
              </a:rPr>
              <a:t>perceiving properties, </a:t>
            </a:r>
          </a:p>
          <a:p>
            <a:pPr lvl="1">
              <a:defRPr/>
            </a:pPr>
            <a:r>
              <a:rPr lang="en-GB" dirty="0">
                <a:latin typeface="Times New Roman" charset="0"/>
              </a:rPr>
              <a:t>ready to reason on the basis of properties </a:t>
            </a:r>
            <a:r>
              <a:rPr lang="en-GB" dirty="0" smtClean="0">
                <a:latin typeface="Times New Roman" charset="0"/>
              </a:rPr>
              <a:t>alone</a:t>
            </a:r>
            <a:endParaRPr lang="en-US" sz="2800" dirty="0">
              <a:latin typeface="Times New Roman" charset="0"/>
            </a:endParaRPr>
          </a:p>
          <a:p>
            <a:pPr>
              <a:defRPr/>
            </a:pPr>
            <a:r>
              <a:rPr lang="en-US" sz="2800" b="0" dirty="0" smtClean="0">
                <a:latin typeface="Times New Roman" charset="0"/>
                <a:cs typeface="+mn-cs"/>
              </a:rPr>
              <a:t>One way to focus attention and assist with noticing is to ask students appropriate questions</a:t>
            </a:r>
          </a:p>
        </p:txBody>
      </p:sp>
      <p:sp>
        <p:nvSpPr>
          <p:cNvPr id="4"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42356514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Grp="1" noChangeArrowheads="1"/>
          </p:cNvSpPr>
          <p:nvPr>
            <p:ph type="title"/>
          </p:nvPr>
        </p:nvSpPr>
        <p:spPr>
          <a:xfrm>
            <a:off x="685800" y="701824"/>
            <a:ext cx="8077200" cy="1143000"/>
          </a:xfrm>
        </p:spPr>
        <p:txBody>
          <a:bodyPr/>
          <a:lstStyle/>
          <a:p>
            <a:r>
              <a:rPr lang="en-US" sz="3600" b="0" dirty="0">
                <a:latin typeface="Footlight MT Light"/>
                <a:cs typeface="Footlight MT Light"/>
              </a:rPr>
              <a:t>W</a:t>
            </a:r>
            <a:r>
              <a:rPr lang="en-US" sz="3600" b="0" dirty="0" smtClean="0">
                <a:latin typeface="Footlight MT Light"/>
                <a:cs typeface="Footlight MT Light"/>
              </a:rPr>
              <a:t>hat are students thinking? Equations</a:t>
            </a:r>
            <a:endParaRPr lang="en-US" sz="3600" b="0" dirty="0">
              <a:latin typeface="Footlight MT Light"/>
              <a:cs typeface="Footlight MT Light"/>
            </a:endParaRPr>
          </a:p>
        </p:txBody>
      </p:sp>
      <p:sp>
        <p:nvSpPr>
          <p:cNvPr id="697347" name="Rectangle 3"/>
          <p:cNvSpPr>
            <a:spLocks noGrp="1" noChangeArrowheads="1"/>
          </p:cNvSpPr>
          <p:nvPr>
            <p:ph type="body" idx="1"/>
          </p:nvPr>
        </p:nvSpPr>
        <p:spPr>
          <a:xfrm>
            <a:off x="683568" y="1772816"/>
            <a:ext cx="7772400" cy="3733800"/>
          </a:xfrm>
        </p:spPr>
        <p:txBody>
          <a:bodyPr/>
          <a:lstStyle/>
          <a:p>
            <a:pPr>
              <a:spcBef>
                <a:spcPts val="500"/>
              </a:spcBef>
            </a:pPr>
            <a:r>
              <a:rPr lang="en-AU" sz="2800" dirty="0">
                <a:latin typeface="Footlight MT Light"/>
                <a:cs typeface="Footlight MT Light"/>
              </a:rPr>
              <a:t>Pick out those statements that are equations from the following list and write down why you think the statement is an equation:</a:t>
            </a:r>
          </a:p>
          <a:p>
            <a:pPr marL="457200" lvl="1" indent="0">
              <a:buNone/>
            </a:pPr>
            <a:r>
              <a:rPr lang="en-AU" sz="2800" dirty="0">
                <a:latin typeface="Footlight MT Light"/>
                <a:cs typeface="Footlight MT Light"/>
              </a:rPr>
              <a:t>a) </a:t>
            </a:r>
            <a:r>
              <a:rPr lang="en-AU" sz="2800" i="1" dirty="0">
                <a:latin typeface="Footlight MT Light"/>
                <a:cs typeface="Footlight MT Light"/>
              </a:rPr>
              <a:t>k</a:t>
            </a:r>
            <a:r>
              <a:rPr lang="en-AU" sz="2800" dirty="0">
                <a:latin typeface="Footlight MT Light"/>
                <a:cs typeface="Footlight MT Light"/>
              </a:rPr>
              <a:t> = 5	</a:t>
            </a:r>
          </a:p>
          <a:p>
            <a:pPr marL="457200" lvl="1" indent="0">
              <a:buNone/>
            </a:pPr>
            <a:r>
              <a:rPr lang="en-AU" sz="2800" dirty="0">
                <a:latin typeface="Footlight MT Light"/>
                <a:cs typeface="Footlight MT Light"/>
              </a:rPr>
              <a:t>b) 7</a:t>
            </a:r>
            <a:r>
              <a:rPr lang="en-AU" sz="2800" i="1" dirty="0">
                <a:latin typeface="Footlight MT Light"/>
                <a:cs typeface="Footlight MT Light"/>
              </a:rPr>
              <a:t>w</a:t>
            </a:r>
            <a:r>
              <a:rPr lang="en-AU" sz="2800" dirty="0">
                <a:latin typeface="Footlight MT Light"/>
                <a:cs typeface="Footlight MT Light"/>
              </a:rPr>
              <a:t> – </a:t>
            </a:r>
            <a:r>
              <a:rPr lang="en-AU" sz="2800" i="1" dirty="0">
                <a:latin typeface="Footlight MT Light"/>
                <a:cs typeface="Footlight MT Light"/>
              </a:rPr>
              <a:t>w</a:t>
            </a:r>
            <a:r>
              <a:rPr lang="en-AU" sz="2800" dirty="0">
                <a:latin typeface="Footlight MT Light"/>
                <a:cs typeface="Footlight MT Light"/>
              </a:rPr>
              <a:t>	</a:t>
            </a:r>
          </a:p>
          <a:p>
            <a:pPr marL="457200" lvl="1" indent="0">
              <a:buNone/>
            </a:pPr>
            <a:r>
              <a:rPr lang="en-AU" sz="2800" dirty="0">
                <a:latin typeface="Footlight MT Light"/>
                <a:cs typeface="Footlight MT Light"/>
              </a:rPr>
              <a:t>c) 5</a:t>
            </a:r>
            <a:r>
              <a:rPr lang="en-AU" sz="2800" i="1" dirty="0">
                <a:latin typeface="Footlight MT Light"/>
                <a:cs typeface="Footlight MT Light"/>
              </a:rPr>
              <a:t>t</a:t>
            </a:r>
            <a:r>
              <a:rPr lang="en-AU" sz="2800" dirty="0">
                <a:latin typeface="Footlight MT Light"/>
                <a:cs typeface="Footlight MT Light"/>
              </a:rPr>
              <a:t> – </a:t>
            </a:r>
            <a:r>
              <a:rPr lang="en-AU" sz="2800" i="1" dirty="0">
                <a:latin typeface="Footlight MT Light"/>
                <a:cs typeface="Footlight MT Light"/>
              </a:rPr>
              <a:t>t</a:t>
            </a:r>
            <a:r>
              <a:rPr lang="en-AU" sz="2800" dirty="0">
                <a:latin typeface="Footlight MT Light"/>
                <a:cs typeface="Footlight MT Light"/>
              </a:rPr>
              <a:t> = 4</a:t>
            </a:r>
            <a:r>
              <a:rPr lang="en-AU" sz="2800" i="1" dirty="0">
                <a:latin typeface="Footlight MT Light"/>
                <a:cs typeface="Footlight MT Light"/>
              </a:rPr>
              <a:t>t</a:t>
            </a:r>
            <a:endParaRPr lang="en-AU" sz="2800" dirty="0">
              <a:latin typeface="Footlight MT Light"/>
              <a:cs typeface="Footlight MT Light"/>
            </a:endParaRPr>
          </a:p>
          <a:p>
            <a:pPr marL="457200" lvl="1" indent="0">
              <a:buNone/>
            </a:pPr>
            <a:r>
              <a:rPr lang="en-AU" sz="2800" dirty="0">
                <a:latin typeface="Footlight MT Light"/>
                <a:cs typeface="Footlight MT Light"/>
              </a:rPr>
              <a:t>d) 5</a:t>
            </a:r>
            <a:r>
              <a:rPr lang="en-AU" sz="2800" i="1" dirty="0">
                <a:latin typeface="Footlight MT Light"/>
                <a:cs typeface="Footlight MT Light"/>
              </a:rPr>
              <a:t>r </a:t>
            </a:r>
            <a:r>
              <a:rPr lang="en-AU" sz="2800" dirty="0">
                <a:latin typeface="Footlight MT Light"/>
                <a:cs typeface="Footlight MT Light"/>
              </a:rPr>
              <a:t>– 1 = –11</a:t>
            </a:r>
          </a:p>
          <a:p>
            <a:pPr marL="457200" lvl="1" indent="0">
              <a:buNone/>
            </a:pPr>
            <a:r>
              <a:rPr lang="en-AU" sz="2800" dirty="0">
                <a:latin typeface="Footlight MT Light"/>
                <a:cs typeface="Footlight MT Light"/>
              </a:rPr>
              <a:t>e) 3</a:t>
            </a:r>
            <a:r>
              <a:rPr lang="en-AU" sz="2800" i="1" dirty="0">
                <a:latin typeface="Footlight MT Light"/>
                <a:cs typeface="Footlight MT Light"/>
              </a:rPr>
              <a:t>w</a:t>
            </a:r>
            <a:r>
              <a:rPr lang="en-AU" sz="2800" dirty="0">
                <a:latin typeface="Footlight MT Light"/>
                <a:cs typeface="Footlight MT Light"/>
              </a:rPr>
              <a:t> = 7</a:t>
            </a:r>
            <a:r>
              <a:rPr lang="en-AU" sz="2800" i="1" dirty="0">
                <a:latin typeface="Footlight MT Light"/>
                <a:cs typeface="Footlight MT Light"/>
              </a:rPr>
              <a:t>w</a:t>
            </a:r>
            <a:r>
              <a:rPr lang="en-AU" sz="2800" dirty="0">
                <a:latin typeface="Footlight MT Light"/>
                <a:cs typeface="Footlight MT Light"/>
              </a:rPr>
              <a:t> – 4</a:t>
            </a:r>
            <a:r>
              <a:rPr lang="en-AU" sz="2800" i="1" dirty="0">
                <a:latin typeface="Footlight MT Light"/>
                <a:cs typeface="Footlight MT Light"/>
              </a:rPr>
              <a:t>w</a:t>
            </a:r>
            <a:endParaRPr lang="en-US" sz="2800" i="1" dirty="0">
              <a:latin typeface="Footlight MT Light"/>
              <a:cs typeface="Footlight MT Light"/>
            </a:endParaRPr>
          </a:p>
        </p:txBody>
      </p:sp>
      <p:sp>
        <p:nvSpPr>
          <p:cNvPr id="2" name="TextBox 1"/>
          <p:cNvSpPr txBox="1"/>
          <p:nvPr/>
        </p:nvSpPr>
        <p:spPr>
          <a:xfrm>
            <a:off x="611560" y="5877272"/>
            <a:ext cx="7992888" cy="584776"/>
          </a:xfrm>
          <a:prstGeom prst="rect">
            <a:avLst/>
          </a:prstGeom>
          <a:noFill/>
        </p:spPr>
        <p:txBody>
          <a:bodyPr wrap="square" rtlCol="0">
            <a:spAutoFit/>
          </a:bodyPr>
          <a:lstStyle/>
          <a:p>
            <a:r>
              <a:rPr lang="en-US" sz="1600" dirty="0">
                <a:latin typeface="Footlight MT Light"/>
                <a:cs typeface="Footlight MT Light"/>
              </a:rPr>
              <a:t>Godfrey, D., &amp; Thomas, M. O. J. (2008). Student perspectives on equation: The transition from school to university. </a:t>
            </a:r>
            <a:r>
              <a:rPr lang="en-US" sz="1600" i="1" dirty="0">
                <a:latin typeface="Footlight MT Light"/>
                <a:cs typeface="Footlight MT Light"/>
              </a:rPr>
              <a:t>Mathematics Education Research Journal,</a:t>
            </a:r>
            <a:r>
              <a:rPr lang="en-US" sz="1600" dirty="0">
                <a:latin typeface="Footlight MT Light"/>
                <a:cs typeface="Footlight MT Light"/>
              </a:rPr>
              <a:t> </a:t>
            </a:r>
            <a:r>
              <a:rPr lang="en-US" sz="1600" i="1" dirty="0">
                <a:latin typeface="Footlight MT Light"/>
                <a:cs typeface="Footlight MT Light"/>
              </a:rPr>
              <a:t>20</a:t>
            </a:r>
            <a:r>
              <a:rPr lang="en-US" sz="1600" dirty="0">
                <a:latin typeface="Footlight MT Light"/>
                <a:cs typeface="Footlight MT Light"/>
              </a:rPr>
              <a:t>(2), 71-92.</a:t>
            </a:r>
            <a:r>
              <a:rPr lang="en-AU" sz="1600" dirty="0">
                <a:latin typeface="Footlight MT Light"/>
                <a:cs typeface="Footlight MT Light"/>
              </a:rPr>
              <a:t> </a:t>
            </a:r>
            <a:endParaRPr lang="en-US" sz="1600" dirty="0">
              <a:latin typeface="Footlight MT Light"/>
              <a:cs typeface="Footlight MT Light"/>
            </a:endParaRPr>
          </a:p>
        </p:txBody>
      </p:sp>
      <p:sp>
        <p:nvSpPr>
          <p:cNvPr id="5"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41058981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p:txBody>
          <a:bodyPr/>
          <a:lstStyle/>
          <a:p>
            <a:r>
              <a:rPr lang="en-US" sz="3600" b="0" dirty="0">
                <a:latin typeface="Footlight MT Light"/>
                <a:cs typeface="Footlight MT Light"/>
              </a:rPr>
              <a:t>What are students thinking? Equations</a:t>
            </a:r>
            <a:endParaRPr lang="en-US" sz="3600" dirty="0">
              <a:latin typeface="Footlight MT Light"/>
              <a:cs typeface="Footlight MT Light"/>
            </a:endParaRPr>
          </a:p>
        </p:txBody>
      </p:sp>
      <p:graphicFrame>
        <p:nvGraphicFramePr>
          <p:cNvPr id="699395" name="Object 3"/>
          <p:cNvGraphicFramePr>
            <a:graphicFrameLocks noChangeAspect="1"/>
          </p:cNvGraphicFramePr>
          <p:nvPr>
            <p:extLst>
              <p:ext uri="{D42A27DB-BD31-4B8C-83A1-F6EECF244321}">
                <p14:modId xmlns:p14="http://schemas.microsoft.com/office/powerpoint/2010/main" val="2979441992"/>
              </p:ext>
            </p:extLst>
          </p:nvPr>
        </p:nvGraphicFramePr>
        <p:xfrm>
          <a:off x="1547664" y="2132856"/>
          <a:ext cx="5938114" cy="3653284"/>
        </p:xfrm>
        <a:graphic>
          <a:graphicData uri="http://schemas.openxmlformats.org/presentationml/2006/ole">
            <mc:AlternateContent xmlns:mc="http://schemas.openxmlformats.org/markup-compatibility/2006">
              <mc:Choice xmlns:v="urn:schemas-microsoft-com:vml" Requires="v">
                <p:oleObj spid="_x0000_s16589" name="Document" r:id="rId5" imgW="2154936" imgH="1325880" progId="Word.Document.8">
                  <p:embed/>
                </p:oleObj>
              </mc:Choice>
              <mc:Fallback>
                <p:oleObj name="Document" r:id="rId5" imgW="2154936" imgH="1325880" progId="Word.Document.8">
                  <p:embed/>
                  <p:pic>
                    <p:nvPicPr>
                      <p:cNvPr id="0" name=""/>
                      <p:cNvPicPr>
                        <a:picLocks noChangeAspect="1" noChangeArrowheads="1"/>
                      </p:cNvPicPr>
                      <p:nvPr/>
                    </p:nvPicPr>
                    <p:blipFill>
                      <a:blip r:embed="rId6">
                        <a:lum bright="-12000" contrast="18000"/>
                        <a:extLst>
                          <a:ext uri="{28A0092B-C50C-407E-A947-70E740481C1C}">
                            <a14:useLocalDpi xmlns:a14="http://schemas.microsoft.com/office/drawing/2010/main" val="0"/>
                          </a:ext>
                        </a:extLst>
                      </a:blip>
                      <a:srcRect/>
                      <a:stretch>
                        <a:fillRect/>
                      </a:stretch>
                    </p:blipFill>
                    <p:spPr bwMode="auto">
                      <a:xfrm>
                        <a:off x="1547664" y="2132856"/>
                        <a:ext cx="5938114" cy="3653284"/>
                      </a:xfrm>
                      <a:prstGeom prst="rect">
                        <a:avLst/>
                      </a:prstGeom>
                      <a:noFill/>
                      <a:ln>
                        <a:noFill/>
                      </a:ln>
                      <a:effectLst/>
                      <a:extLst/>
                    </p:spPr>
                  </p:pic>
                </p:oleObj>
              </mc:Fallback>
            </mc:AlternateContent>
          </a:graphicData>
        </a:graphic>
      </p:graphicFrame>
      <p:sp>
        <p:nvSpPr>
          <p:cNvPr id="5" name="TextBox 4"/>
          <p:cNvSpPr txBox="1"/>
          <p:nvPr/>
        </p:nvSpPr>
        <p:spPr>
          <a:xfrm>
            <a:off x="611560" y="5877272"/>
            <a:ext cx="7992888" cy="584776"/>
          </a:xfrm>
          <a:prstGeom prst="rect">
            <a:avLst/>
          </a:prstGeom>
          <a:noFill/>
        </p:spPr>
        <p:txBody>
          <a:bodyPr wrap="square" rtlCol="0">
            <a:spAutoFit/>
          </a:bodyPr>
          <a:lstStyle/>
          <a:p>
            <a:r>
              <a:rPr lang="en-US" sz="1600" dirty="0">
                <a:latin typeface="Footlight MT Light"/>
                <a:cs typeface="Footlight MT Light"/>
              </a:rPr>
              <a:t>Godfrey, D., &amp; Thomas, M. O. J. (2008). Student perspectives on equation: The transition from school to university. </a:t>
            </a:r>
            <a:r>
              <a:rPr lang="en-US" sz="1600" i="1" dirty="0">
                <a:latin typeface="Footlight MT Light"/>
                <a:cs typeface="Footlight MT Light"/>
              </a:rPr>
              <a:t>Mathematics Education Research Journal,</a:t>
            </a:r>
            <a:r>
              <a:rPr lang="en-US" sz="1600" dirty="0">
                <a:latin typeface="Footlight MT Light"/>
                <a:cs typeface="Footlight MT Light"/>
              </a:rPr>
              <a:t> </a:t>
            </a:r>
            <a:r>
              <a:rPr lang="en-US" sz="1600" i="1" dirty="0">
                <a:latin typeface="Footlight MT Light"/>
                <a:cs typeface="Footlight MT Light"/>
              </a:rPr>
              <a:t>20</a:t>
            </a:r>
            <a:r>
              <a:rPr lang="en-US" sz="1600" dirty="0">
                <a:latin typeface="Footlight MT Light"/>
                <a:cs typeface="Footlight MT Light"/>
              </a:rPr>
              <a:t>(2), 71-92.</a:t>
            </a:r>
            <a:r>
              <a:rPr lang="en-AU" sz="1600" dirty="0">
                <a:latin typeface="Footlight MT Light"/>
                <a:cs typeface="Footlight MT Light"/>
              </a:rPr>
              <a:t> </a:t>
            </a:r>
            <a:endParaRPr lang="en-US" sz="1600" dirty="0">
              <a:latin typeface="Footlight MT Light"/>
              <a:cs typeface="Footlight MT Light"/>
            </a:endParaRPr>
          </a:p>
        </p:txBody>
      </p:sp>
      <p:sp>
        <p:nvSpPr>
          <p:cNvPr id="6"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
        <p:nvSpPr>
          <p:cNvPr id="2" name="TextBox 1"/>
          <p:cNvSpPr txBox="1"/>
          <p:nvPr/>
        </p:nvSpPr>
        <p:spPr>
          <a:xfrm>
            <a:off x="7596336" y="2924944"/>
            <a:ext cx="1440160" cy="1200328"/>
          </a:xfrm>
          <a:prstGeom prst="rect">
            <a:avLst/>
          </a:prstGeom>
          <a:noFill/>
        </p:spPr>
        <p:txBody>
          <a:bodyPr wrap="square" rtlCol="0">
            <a:spAutoFit/>
          </a:bodyPr>
          <a:lstStyle/>
          <a:p>
            <a:r>
              <a:rPr lang="en-US" dirty="0" smtClean="0">
                <a:latin typeface="Footlight MT Light"/>
                <a:cs typeface="Footlight MT Light"/>
              </a:rPr>
              <a:t>Equations need an operation</a:t>
            </a:r>
            <a:endParaRPr lang="en-US" dirty="0">
              <a:latin typeface="Footlight MT Light"/>
              <a:cs typeface="Footlight MT Light"/>
            </a:endParaRPr>
          </a:p>
        </p:txBody>
      </p:sp>
    </p:spTree>
    <p:extLst>
      <p:ext uri="{BB962C8B-B14F-4D97-AF65-F5344CB8AC3E}">
        <p14:creationId xmlns:p14="http://schemas.microsoft.com/office/powerpoint/2010/main" val="2535302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p:txBody>
          <a:bodyPr/>
          <a:lstStyle/>
          <a:p>
            <a:r>
              <a:rPr lang="en-US" sz="3600" b="0" dirty="0">
                <a:latin typeface="Footlight MT Light"/>
                <a:cs typeface="Footlight MT Light"/>
              </a:rPr>
              <a:t>What are students thinking? Equations</a:t>
            </a:r>
            <a:endParaRPr lang="en-US" sz="3600" dirty="0">
              <a:latin typeface="Footlight MT Light"/>
              <a:cs typeface="Footlight MT Light"/>
            </a:endParaRPr>
          </a:p>
        </p:txBody>
      </p:sp>
      <p:sp>
        <p:nvSpPr>
          <p:cNvPr id="5" name="TextBox 4"/>
          <p:cNvSpPr txBox="1"/>
          <p:nvPr/>
        </p:nvSpPr>
        <p:spPr>
          <a:xfrm>
            <a:off x="611560" y="5877272"/>
            <a:ext cx="7992888" cy="584776"/>
          </a:xfrm>
          <a:prstGeom prst="rect">
            <a:avLst/>
          </a:prstGeom>
          <a:noFill/>
        </p:spPr>
        <p:txBody>
          <a:bodyPr wrap="square" rtlCol="0">
            <a:spAutoFit/>
          </a:bodyPr>
          <a:lstStyle/>
          <a:p>
            <a:r>
              <a:rPr lang="en-US" sz="1600" dirty="0">
                <a:latin typeface="Footlight MT Light"/>
                <a:cs typeface="Footlight MT Light"/>
              </a:rPr>
              <a:t>Godfrey, D., &amp; Thomas, M. O. J. (2008). Student perspectives on equation: The transition from school to university. </a:t>
            </a:r>
            <a:r>
              <a:rPr lang="en-US" sz="1600" i="1" dirty="0">
                <a:latin typeface="Footlight MT Light"/>
                <a:cs typeface="Footlight MT Light"/>
              </a:rPr>
              <a:t>Mathematics Education Research Journal,</a:t>
            </a:r>
            <a:r>
              <a:rPr lang="en-US" sz="1600" dirty="0">
                <a:latin typeface="Footlight MT Light"/>
                <a:cs typeface="Footlight MT Light"/>
              </a:rPr>
              <a:t> </a:t>
            </a:r>
            <a:r>
              <a:rPr lang="en-US" sz="1600" i="1" dirty="0">
                <a:latin typeface="Footlight MT Light"/>
                <a:cs typeface="Footlight MT Light"/>
              </a:rPr>
              <a:t>20</a:t>
            </a:r>
            <a:r>
              <a:rPr lang="en-US" sz="1600" dirty="0">
                <a:latin typeface="Footlight MT Light"/>
                <a:cs typeface="Footlight MT Light"/>
              </a:rPr>
              <a:t>(2), 71-92.</a:t>
            </a:r>
            <a:r>
              <a:rPr lang="en-AU" sz="1600" dirty="0">
                <a:latin typeface="Footlight MT Light"/>
                <a:cs typeface="Footlight MT Light"/>
              </a:rPr>
              <a:t> </a:t>
            </a:r>
            <a:endParaRPr lang="en-US" sz="1600" dirty="0">
              <a:latin typeface="Footlight MT Light"/>
              <a:cs typeface="Footlight MT Ligh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80963167"/>
              </p:ext>
            </p:extLst>
          </p:nvPr>
        </p:nvGraphicFramePr>
        <p:xfrm>
          <a:off x="395288" y="2501900"/>
          <a:ext cx="8640762" cy="3176588"/>
        </p:xfrm>
        <a:graphic>
          <a:graphicData uri="http://schemas.openxmlformats.org/presentationml/2006/ole">
            <mc:AlternateContent xmlns:mc="http://schemas.openxmlformats.org/markup-compatibility/2006">
              <mc:Choice xmlns:v="urn:schemas-microsoft-com:vml" Requires="v">
                <p:oleObj spid="_x0000_s17613" name="Document" r:id="rId5" imgW="5422900" imgH="1993900" progId="Word.Document.12">
                  <p:embed/>
                </p:oleObj>
              </mc:Choice>
              <mc:Fallback>
                <p:oleObj name="Document" r:id="rId5" imgW="5422900" imgH="1993900" progId="Word.Document.12">
                  <p:embed/>
                  <p:pic>
                    <p:nvPicPr>
                      <p:cNvPr id="0" name=""/>
                      <p:cNvPicPr/>
                      <p:nvPr/>
                    </p:nvPicPr>
                    <p:blipFill>
                      <a:blip r:embed="rId6"/>
                      <a:stretch>
                        <a:fillRect/>
                      </a:stretch>
                    </p:blipFill>
                    <p:spPr>
                      <a:xfrm>
                        <a:off x="395288" y="2501900"/>
                        <a:ext cx="8640762" cy="3176588"/>
                      </a:xfrm>
                      <a:prstGeom prst="rect">
                        <a:avLst/>
                      </a:prstGeom>
                    </p:spPr>
                  </p:pic>
                </p:oleObj>
              </mc:Fallback>
            </mc:AlternateContent>
          </a:graphicData>
        </a:graphic>
      </p:graphicFrame>
      <p:sp>
        <p:nvSpPr>
          <p:cNvPr id="3" name="Oval 2"/>
          <p:cNvSpPr/>
          <p:nvPr/>
        </p:nvSpPr>
        <p:spPr bwMode="auto">
          <a:xfrm>
            <a:off x="4355976" y="3212976"/>
            <a:ext cx="3456384" cy="792088"/>
          </a:xfrm>
          <a:prstGeom prst="ellipse">
            <a:avLst/>
          </a:prstGeom>
          <a:solidFill>
            <a:schemeClr val="accent1">
              <a:alpha val="7000"/>
            </a:scheme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solidFill>
                  <a:srgbClr val="FF0000"/>
                </a:solidFill>
              </a:ln>
              <a:solidFill>
                <a:schemeClr val="tx1"/>
              </a:solidFill>
              <a:effectLst/>
              <a:latin typeface="Times" pitchFamily="64" charset="0"/>
            </a:endParaRPr>
          </a:p>
        </p:txBody>
      </p:sp>
      <p:sp>
        <p:nvSpPr>
          <p:cNvPr id="6"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3450318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r>
              <a:rPr lang="en-US" sz="3600" dirty="0" smtClean="0">
                <a:latin typeface="Footlight MT Light"/>
                <a:cs typeface="Footlight MT Light"/>
              </a:rPr>
              <a:t>Student thinking: Concepts</a:t>
            </a:r>
            <a:endParaRPr lang="en-US" sz="3600" dirty="0">
              <a:latin typeface="Footlight MT Light"/>
              <a:cs typeface="Footlight MT Light"/>
            </a:endParaRPr>
          </a:p>
        </p:txBody>
      </p:sp>
      <p:graphicFrame>
        <p:nvGraphicFramePr>
          <p:cNvPr id="316420" name="Object 4"/>
          <p:cNvGraphicFramePr>
            <a:graphicFrameLocks noGrp="1" noChangeAspect="1"/>
          </p:cNvGraphicFramePr>
          <p:nvPr>
            <p:ph type="body" idx="1"/>
            <p:extLst>
              <p:ext uri="{D42A27DB-BD31-4B8C-83A1-F6EECF244321}">
                <p14:modId xmlns:p14="http://schemas.microsoft.com/office/powerpoint/2010/main" val="3890343593"/>
              </p:ext>
            </p:extLst>
          </p:nvPr>
        </p:nvGraphicFramePr>
        <p:xfrm>
          <a:off x="838200" y="2165350"/>
          <a:ext cx="7391400" cy="1263650"/>
        </p:xfrm>
        <a:graphic>
          <a:graphicData uri="http://schemas.openxmlformats.org/presentationml/2006/ole">
            <mc:AlternateContent xmlns:mc="http://schemas.openxmlformats.org/markup-compatibility/2006">
              <mc:Choice xmlns:v="urn:schemas-microsoft-com:vml" Requires="v">
                <p:oleObj spid="_x0000_s83170" name="Equation" r:id="rId3" imgW="2374900" imgH="406400" progId="Equation.3">
                  <p:embed/>
                </p:oleObj>
              </mc:Choice>
              <mc:Fallback>
                <p:oleObj name="Equation" r:id="rId3" imgW="2374900" imgH="406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165350"/>
                        <a:ext cx="7391400" cy="1263650"/>
                      </a:xfrm>
                      <a:prstGeom prst="rect">
                        <a:avLst/>
                      </a:prstGeom>
                      <a:solidFill>
                        <a:srgbClr val="FFFFFF"/>
                      </a:solidFill>
                      <a:ln>
                        <a:noFill/>
                      </a:ln>
                      <a:effectLst/>
                    </p:spPr>
                  </p:pic>
                </p:oleObj>
              </mc:Fallback>
            </mc:AlternateContent>
          </a:graphicData>
        </a:graphic>
      </p:graphicFrame>
      <p:sp>
        <p:nvSpPr>
          <p:cNvPr id="316421" name="Text Box 5"/>
          <p:cNvSpPr txBox="1">
            <a:spLocks noChangeArrowheads="1"/>
          </p:cNvSpPr>
          <p:nvPr/>
        </p:nvSpPr>
        <p:spPr bwMode="auto">
          <a:xfrm>
            <a:off x="827584" y="3733800"/>
            <a:ext cx="55626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3200" dirty="0">
                <a:latin typeface="Footlight MT Light"/>
                <a:cs typeface="Footlight MT Light"/>
              </a:rPr>
              <a:t>Which two are equivalent?</a:t>
            </a:r>
          </a:p>
        </p:txBody>
      </p:sp>
      <p:sp>
        <p:nvSpPr>
          <p:cNvPr id="316422" name="Text Box 6"/>
          <p:cNvSpPr txBox="1">
            <a:spLocks noChangeArrowheads="1"/>
          </p:cNvSpPr>
          <p:nvPr/>
        </p:nvSpPr>
        <p:spPr bwMode="auto">
          <a:xfrm>
            <a:off x="844624" y="4419600"/>
            <a:ext cx="7975848"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50000"/>
              </a:spcBef>
            </a:pPr>
            <a:r>
              <a:rPr lang="en-US" sz="3200" dirty="0">
                <a:latin typeface="Footlight MT Light"/>
                <a:cs typeface="Footlight MT Light"/>
              </a:rPr>
              <a:t>Can you find another equivalent expression?</a:t>
            </a:r>
            <a:endParaRPr lang="en-US" sz="2800" dirty="0">
              <a:latin typeface="Footlight MT Light"/>
              <a:cs typeface="Footlight MT Light"/>
            </a:endParaRPr>
          </a:p>
        </p:txBody>
      </p:sp>
      <p:sp>
        <p:nvSpPr>
          <p:cNvPr id="316423" name="Text Box 7"/>
          <p:cNvSpPr txBox="1">
            <a:spLocks noChangeArrowheads="1"/>
          </p:cNvSpPr>
          <p:nvPr/>
        </p:nvSpPr>
        <p:spPr bwMode="auto">
          <a:xfrm>
            <a:off x="838200" y="5181600"/>
            <a:ext cx="33528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3200" dirty="0">
                <a:latin typeface="Footlight MT Light"/>
                <a:cs typeface="Footlight MT Light"/>
              </a:rPr>
              <a:t>A student wrote…</a:t>
            </a:r>
            <a:endParaRPr lang="en-US" sz="2800" dirty="0">
              <a:latin typeface="Footlight MT Light"/>
              <a:cs typeface="Footlight MT Light"/>
            </a:endParaRPr>
          </a:p>
        </p:txBody>
      </p:sp>
      <p:graphicFrame>
        <p:nvGraphicFramePr>
          <p:cNvPr id="316424" name="Object 8"/>
          <p:cNvGraphicFramePr>
            <a:graphicFrameLocks noChangeAspect="1"/>
          </p:cNvGraphicFramePr>
          <p:nvPr>
            <p:extLst>
              <p:ext uri="{D42A27DB-BD31-4B8C-83A1-F6EECF244321}">
                <p14:modId xmlns:p14="http://schemas.microsoft.com/office/powerpoint/2010/main" val="3970679225"/>
              </p:ext>
            </p:extLst>
          </p:nvPr>
        </p:nvGraphicFramePr>
        <p:xfrm>
          <a:off x="4267200" y="5257800"/>
          <a:ext cx="2609850" cy="474663"/>
        </p:xfrm>
        <a:graphic>
          <a:graphicData uri="http://schemas.openxmlformats.org/presentationml/2006/ole">
            <mc:AlternateContent xmlns:mc="http://schemas.openxmlformats.org/markup-compatibility/2006">
              <mc:Choice xmlns:v="urn:schemas-microsoft-com:vml" Requires="v">
                <p:oleObj spid="_x0000_s83171" name="Equation" r:id="rId5" imgW="838200" imgH="152400" progId="Equation.3">
                  <p:embed/>
                </p:oleObj>
              </mc:Choice>
              <mc:Fallback>
                <p:oleObj name="Equation" r:id="rId5" imgW="838200" imgH="15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5257800"/>
                        <a:ext cx="2609850" cy="474663"/>
                      </a:xfrm>
                      <a:prstGeom prst="rect">
                        <a:avLst/>
                      </a:prstGeom>
                      <a:solidFill>
                        <a:srgbClr val="FFFFFF"/>
                      </a:solidFill>
                      <a:ln>
                        <a:noFill/>
                      </a:ln>
                      <a:effectLst/>
                    </p:spPr>
                  </p:pic>
                </p:oleObj>
              </mc:Fallback>
            </mc:AlternateContent>
          </a:graphicData>
        </a:graphic>
      </p:graphicFrame>
      <p:sp>
        <p:nvSpPr>
          <p:cNvPr id="316425" name="Text Box 9"/>
          <p:cNvSpPr txBox="1">
            <a:spLocks noChangeArrowheads="1"/>
          </p:cNvSpPr>
          <p:nvPr/>
        </p:nvSpPr>
        <p:spPr bwMode="auto">
          <a:xfrm>
            <a:off x="971600" y="5943600"/>
            <a:ext cx="55626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3200" dirty="0">
                <a:latin typeface="Arial" charset="0"/>
              </a:rPr>
              <a:t>…</a:t>
            </a:r>
            <a:r>
              <a:rPr lang="en-US" sz="3200" dirty="0">
                <a:latin typeface="Footlight MT Light"/>
                <a:cs typeface="Footlight MT Light"/>
              </a:rPr>
              <a:t>but he </a:t>
            </a:r>
            <a:r>
              <a:rPr lang="en-US" sz="3200" dirty="0" err="1">
                <a:latin typeface="Footlight MT Light"/>
                <a:cs typeface="Footlight MT Light"/>
              </a:rPr>
              <a:t>factorised</a:t>
            </a:r>
            <a:r>
              <a:rPr lang="en-US" sz="3200" dirty="0">
                <a:latin typeface="Footlight MT Light"/>
                <a:cs typeface="Footlight MT Light"/>
              </a:rPr>
              <a:t> C!</a:t>
            </a:r>
            <a:endParaRPr lang="en-US" sz="2800" dirty="0">
              <a:latin typeface="Footlight MT Light"/>
              <a:cs typeface="Footlight MT Light"/>
            </a:endParaRPr>
          </a:p>
        </p:txBody>
      </p:sp>
    </p:spTree>
    <p:extLst>
      <p:ext uri="{BB962C8B-B14F-4D97-AF65-F5344CB8AC3E}">
        <p14:creationId xmlns:p14="http://schemas.microsoft.com/office/powerpoint/2010/main" val="2578293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64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164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16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23" grpId="0" autoUpdateAnimBg="0"/>
      <p:bldP spid="31642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latin typeface="Footlight MT Light"/>
                <a:cs typeface="Footlight MT Light"/>
              </a:rPr>
              <a:t>Student Thinking: A subtle problem</a:t>
            </a:r>
            <a:endParaRPr lang="en-US" sz="3600" dirty="0">
              <a:latin typeface="Footlight MT Light"/>
              <a:cs typeface="Footlight MT Light"/>
            </a:endParaRPr>
          </a:p>
        </p:txBody>
      </p:sp>
      <p:sp>
        <p:nvSpPr>
          <p:cNvPr id="6147" name="Rectangle 3"/>
          <p:cNvSpPr>
            <a:spLocks noGrp="1" noChangeArrowheads="1"/>
          </p:cNvSpPr>
          <p:nvPr>
            <p:ph type="body" idx="1"/>
          </p:nvPr>
        </p:nvSpPr>
        <p:spPr/>
        <p:txBody>
          <a:bodyPr/>
          <a:lstStyle/>
          <a:p>
            <a:pPr marL="88900" lvl="1" indent="0">
              <a:buNone/>
            </a:pPr>
            <a:r>
              <a:rPr lang="en-US" sz="3200" dirty="0" smtClean="0">
                <a:latin typeface="Footlight MT Light"/>
                <a:cs typeface="Footlight MT Light"/>
              </a:rPr>
              <a:t>Consider</a:t>
            </a:r>
            <a:endParaRPr lang="en-US" sz="3200" b="1" i="1" dirty="0" smtClean="0">
              <a:latin typeface="Footlight MT Light"/>
              <a:cs typeface="Footlight MT Light"/>
            </a:endParaRPr>
          </a:p>
          <a:p>
            <a:pPr marL="457200" lvl="1" indent="0">
              <a:buNone/>
            </a:pPr>
            <a:r>
              <a:rPr lang="en-US" b="1" i="1" dirty="0">
                <a:latin typeface="Verdana" charset="0"/>
              </a:rPr>
              <a:t>	</a:t>
            </a:r>
            <a:r>
              <a:rPr lang="en-US" b="1" i="1" dirty="0" smtClean="0">
                <a:latin typeface="Verdana" charset="0"/>
              </a:rPr>
              <a:t>	</a:t>
            </a:r>
            <a:r>
              <a:rPr lang="en-US" i="1" dirty="0" smtClean="0">
                <a:latin typeface="Verdana" charset="0"/>
              </a:rPr>
              <a:t>	</a:t>
            </a:r>
            <a:r>
              <a:rPr lang="en-US" sz="3200" i="1" dirty="0" smtClean="0">
                <a:latin typeface="Times New Roman"/>
                <a:cs typeface="Times New Roman"/>
              </a:rPr>
              <a:t>a</a:t>
            </a:r>
            <a:r>
              <a:rPr lang="en-US" sz="3200" dirty="0" smtClean="0">
                <a:latin typeface="Times New Roman"/>
                <a:cs typeface="Times New Roman"/>
              </a:rPr>
              <a:t>(</a:t>
            </a:r>
            <a:r>
              <a:rPr lang="en-US" sz="3200" i="1" dirty="0" smtClean="0">
                <a:latin typeface="Times New Roman"/>
                <a:cs typeface="Times New Roman"/>
              </a:rPr>
              <a:t>b</a:t>
            </a:r>
            <a:r>
              <a:rPr lang="en-US" sz="3200" dirty="0" smtClean="0">
                <a:latin typeface="Times New Roman"/>
                <a:cs typeface="Times New Roman"/>
              </a:rPr>
              <a:t> – 1)</a:t>
            </a:r>
          </a:p>
          <a:p>
            <a:pPr marL="457200" lvl="1" indent="0">
              <a:buNone/>
            </a:pPr>
            <a:r>
              <a:rPr lang="en-US" sz="3200" i="1" dirty="0">
                <a:latin typeface="Times New Roman"/>
                <a:cs typeface="Times New Roman"/>
              </a:rPr>
              <a:t>	</a:t>
            </a:r>
            <a:r>
              <a:rPr lang="en-US" sz="3200" i="1" dirty="0" smtClean="0">
                <a:latin typeface="Times New Roman"/>
                <a:cs typeface="Times New Roman"/>
              </a:rPr>
              <a:t>		m</a:t>
            </a:r>
            <a:r>
              <a:rPr lang="en-US" sz="3200" dirty="0" smtClean="0">
                <a:latin typeface="Times New Roman"/>
                <a:cs typeface="Times New Roman"/>
              </a:rPr>
              <a:t>(</a:t>
            </a:r>
            <a:r>
              <a:rPr lang="en-US" sz="3200" i="1" dirty="0" smtClean="0">
                <a:latin typeface="Times New Roman"/>
                <a:cs typeface="Times New Roman"/>
              </a:rPr>
              <a:t>x</a:t>
            </a:r>
            <a:r>
              <a:rPr lang="en-US" sz="3200" dirty="0" smtClean="0">
                <a:latin typeface="Times New Roman"/>
                <a:cs typeface="Times New Roman"/>
              </a:rPr>
              <a:t> –</a:t>
            </a:r>
            <a:r>
              <a:rPr lang="en-US" sz="3200" i="1" dirty="0" smtClean="0">
                <a:latin typeface="Times New Roman"/>
                <a:cs typeface="Times New Roman"/>
              </a:rPr>
              <a:t> </a:t>
            </a:r>
            <a:r>
              <a:rPr lang="en-US" sz="3200" dirty="0" smtClean="0">
                <a:latin typeface="Times New Roman"/>
                <a:cs typeface="Times New Roman"/>
              </a:rPr>
              <a:t>1)</a:t>
            </a:r>
          </a:p>
          <a:p>
            <a:pPr marL="457200" lvl="1" indent="0">
              <a:buNone/>
            </a:pPr>
            <a:r>
              <a:rPr lang="en-US" sz="3200" i="1" dirty="0">
                <a:latin typeface="Times New Roman"/>
                <a:cs typeface="Times New Roman"/>
              </a:rPr>
              <a:t>	</a:t>
            </a:r>
            <a:r>
              <a:rPr lang="en-US" sz="3200" i="1" dirty="0" smtClean="0">
                <a:latin typeface="Times New Roman"/>
                <a:cs typeface="Times New Roman"/>
              </a:rPr>
              <a:t>		f </a:t>
            </a:r>
            <a:r>
              <a:rPr lang="en-US" sz="3200" dirty="0" smtClean="0">
                <a:latin typeface="Times New Roman"/>
                <a:cs typeface="Times New Roman"/>
              </a:rPr>
              <a:t>(</a:t>
            </a:r>
            <a:r>
              <a:rPr lang="en-US" sz="3200" i="1" dirty="0" smtClean="0">
                <a:latin typeface="Times New Roman"/>
                <a:cs typeface="Times New Roman"/>
              </a:rPr>
              <a:t>t</a:t>
            </a:r>
            <a:r>
              <a:rPr lang="en-US" sz="3200" dirty="0" smtClean="0">
                <a:latin typeface="Times New Roman"/>
                <a:cs typeface="Times New Roman"/>
              </a:rPr>
              <a:t> – 1)</a:t>
            </a:r>
            <a:endParaRPr lang="en-US" sz="3200" dirty="0">
              <a:latin typeface="Times New Roman"/>
              <a:cs typeface="Times New Roman"/>
            </a:endParaRPr>
          </a:p>
          <a:p>
            <a:pPr marL="88900" lvl="1" indent="0">
              <a:buNone/>
            </a:pPr>
            <a:r>
              <a:rPr lang="en-US" sz="3200" dirty="0">
                <a:latin typeface="Footlight MT Light"/>
                <a:cs typeface="Footlight MT Light"/>
              </a:rPr>
              <a:t>T</a:t>
            </a:r>
            <a:r>
              <a:rPr lang="en-US" sz="3200" dirty="0" smtClean="0">
                <a:latin typeface="Footlight MT Light"/>
                <a:cs typeface="Footlight MT Light"/>
              </a:rPr>
              <a:t>he letters we use may </a:t>
            </a:r>
            <a:r>
              <a:rPr lang="en-US" sz="3200" dirty="0">
                <a:latin typeface="Footlight MT Light"/>
                <a:cs typeface="Footlight MT Light"/>
              </a:rPr>
              <a:t>cause </a:t>
            </a:r>
            <a:r>
              <a:rPr lang="en-US" sz="3200" dirty="0" smtClean="0">
                <a:latin typeface="Footlight MT Light"/>
                <a:cs typeface="Footlight MT Light"/>
              </a:rPr>
              <a:t>students </a:t>
            </a:r>
            <a:r>
              <a:rPr lang="en-US" sz="3200" dirty="0">
                <a:latin typeface="Footlight MT Light"/>
                <a:cs typeface="Footlight MT Light"/>
              </a:rPr>
              <a:t>to </a:t>
            </a:r>
            <a:r>
              <a:rPr lang="en-US" sz="3200" dirty="0" smtClean="0">
                <a:latin typeface="Footlight MT Light"/>
                <a:cs typeface="Footlight MT Light"/>
              </a:rPr>
              <a:t>interpret it differently making a difference to the meaning we give to the representations. </a:t>
            </a:r>
            <a:endParaRPr lang="en-US" sz="3200" dirty="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865549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r>
              <a:rPr lang="en-GB" sz="3600" b="0" dirty="0" smtClean="0">
                <a:latin typeface="Footlight MT Light"/>
                <a:cs typeface="Footlight MT Light"/>
              </a:rPr>
              <a:t>Student Thinking: An example of Confusion</a:t>
            </a:r>
            <a:endParaRPr lang="en-GB" sz="3600" b="0" dirty="0">
              <a:latin typeface="Footlight MT Light"/>
              <a:cs typeface="Footlight MT Light"/>
            </a:endParaRPr>
          </a:p>
        </p:txBody>
      </p:sp>
      <p:graphicFrame>
        <p:nvGraphicFramePr>
          <p:cNvPr id="408579" name="Object 3"/>
          <p:cNvGraphicFramePr>
            <a:graphicFrameLocks noChangeAspect="1"/>
          </p:cNvGraphicFramePr>
          <p:nvPr>
            <p:extLst>
              <p:ext uri="{D42A27DB-BD31-4B8C-83A1-F6EECF244321}">
                <p14:modId xmlns:p14="http://schemas.microsoft.com/office/powerpoint/2010/main" val="1529197840"/>
              </p:ext>
            </p:extLst>
          </p:nvPr>
        </p:nvGraphicFramePr>
        <p:xfrm>
          <a:off x="251520" y="2132856"/>
          <a:ext cx="8789988" cy="4973638"/>
        </p:xfrm>
        <a:graphic>
          <a:graphicData uri="http://schemas.openxmlformats.org/presentationml/2006/ole">
            <mc:AlternateContent xmlns:mc="http://schemas.openxmlformats.org/markup-compatibility/2006">
              <mc:Choice xmlns:v="urn:schemas-microsoft-com:vml" Requires="v">
                <p:oleObj spid="_x0000_s84083" name="Document" r:id="rId5" imgW="5538216" imgH="1258824" progId="Word.Document.8">
                  <p:embed/>
                </p:oleObj>
              </mc:Choice>
              <mc:Fallback>
                <p:oleObj name="Document" r:id="rId5" imgW="5538216" imgH="1258824"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2132856"/>
                        <a:ext cx="8789988" cy="497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8277333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2565" name="Object 5"/>
          <p:cNvGraphicFramePr>
            <a:graphicFrameLocks noChangeAspect="1"/>
          </p:cNvGraphicFramePr>
          <p:nvPr>
            <p:extLst>
              <p:ext uri="{D42A27DB-BD31-4B8C-83A1-F6EECF244321}">
                <p14:modId xmlns:p14="http://schemas.microsoft.com/office/powerpoint/2010/main" val="4195888531"/>
              </p:ext>
            </p:extLst>
          </p:nvPr>
        </p:nvGraphicFramePr>
        <p:xfrm>
          <a:off x="2057400" y="1700808"/>
          <a:ext cx="2057400" cy="1028700"/>
        </p:xfrm>
        <a:graphic>
          <a:graphicData uri="http://schemas.openxmlformats.org/presentationml/2006/ole">
            <mc:AlternateContent xmlns:mc="http://schemas.openxmlformats.org/markup-compatibility/2006">
              <mc:Choice xmlns:v="urn:schemas-microsoft-com:vml" Requires="v">
                <p:oleObj spid="_x0000_s95343" name="Equation" r:id="rId3" imgW="533400" imgH="266700" progId="Equation.3">
                  <p:embed/>
                </p:oleObj>
              </mc:Choice>
              <mc:Fallback>
                <p:oleObj name="Equation" r:id="rId3" imgW="533400" imgH="266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700808"/>
                        <a:ext cx="2057400" cy="1028700"/>
                      </a:xfrm>
                      <a:prstGeom prst="rect">
                        <a:avLst/>
                      </a:prstGeom>
                      <a:solidFill>
                        <a:srgbClr val="FFFFFF"/>
                      </a:solidFill>
                      <a:ln>
                        <a:noFill/>
                      </a:ln>
                      <a:effectLst/>
                    </p:spPr>
                  </p:pic>
                </p:oleObj>
              </mc:Fallback>
            </mc:AlternateContent>
          </a:graphicData>
        </a:graphic>
      </p:graphicFrame>
      <p:sp>
        <p:nvSpPr>
          <p:cNvPr id="322566" name="Rectangle 6"/>
          <p:cNvSpPr>
            <a:spLocks noGrp="1" noChangeArrowheads="1"/>
          </p:cNvSpPr>
          <p:nvPr>
            <p:ph type="body" idx="1"/>
          </p:nvPr>
        </p:nvSpPr>
        <p:spPr/>
        <p:txBody>
          <a:bodyPr/>
          <a:lstStyle/>
          <a:p>
            <a:r>
              <a:rPr lang="en-US" sz="3200" b="0" dirty="0">
                <a:latin typeface="Footlight MT Light"/>
                <a:cs typeface="Footlight MT Light"/>
              </a:rPr>
              <a:t>Let</a:t>
            </a:r>
          </a:p>
          <a:p>
            <a:endParaRPr lang="en-US" sz="3200" b="0" dirty="0">
              <a:latin typeface="Footlight MT Light"/>
              <a:cs typeface="Footlight MT Light"/>
            </a:endParaRPr>
          </a:p>
          <a:p>
            <a:r>
              <a:rPr lang="en-US" sz="3200" b="0" dirty="0">
                <a:latin typeface="Footlight MT Light"/>
                <a:cs typeface="Footlight MT Light"/>
              </a:rPr>
              <a:t>For what values of </a:t>
            </a:r>
            <a:r>
              <a:rPr lang="en-US" sz="3200" b="0" i="1" dirty="0">
                <a:latin typeface="Footlight MT Light"/>
                <a:cs typeface="Footlight MT Light"/>
              </a:rPr>
              <a:t>x</a:t>
            </a:r>
            <a:r>
              <a:rPr lang="en-US" sz="3200" b="0" dirty="0">
                <a:latin typeface="Footlight MT Light"/>
                <a:cs typeface="Footlight MT Light"/>
              </a:rPr>
              <a:t> is f(</a:t>
            </a:r>
            <a:r>
              <a:rPr lang="en-US" sz="3200" b="0" i="1" dirty="0">
                <a:latin typeface="Footlight MT Light"/>
                <a:cs typeface="Footlight MT Light"/>
              </a:rPr>
              <a:t>x</a:t>
            </a:r>
            <a:r>
              <a:rPr lang="en-US" sz="3200" b="0" dirty="0">
                <a:latin typeface="Footlight MT Light"/>
                <a:cs typeface="Footlight MT Light"/>
              </a:rPr>
              <a:t>) increasing?</a:t>
            </a:r>
          </a:p>
          <a:p>
            <a:endParaRPr lang="en-US" sz="3200" b="0" dirty="0">
              <a:latin typeface="Footlight MT Light"/>
              <a:cs typeface="Footlight MT Light"/>
            </a:endParaRPr>
          </a:p>
          <a:p>
            <a:r>
              <a:rPr lang="en-US" sz="3200" b="0" dirty="0">
                <a:latin typeface="Footlight MT Light"/>
                <a:cs typeface="Footlight MT Light"/>
              </a:rPr>
              <a:t>Some </a:t>
            </a:r>
            <a:r>
              <a:rPr lang="en-US" sz="3200" b="0" dirty="0" smtClean="0">
                <a:latin typeface="Footlight MT Light"/>
                <a:cs typeface="Footlight MT Light"/>
              </a:rPr>
              <a:t>could </a:t>
            </a:r>
            <a:r>
              <a:rPr lang="en-US" sz="3200" b="0" dirty="0">
                <a:latin typeface="Footlight MT Light"/>
                <a:cs typeface="Footlight MT Light"/>
              </a:rPr>
              <a:t>answer this using algebra but…</a:t>
            </a:r>
            <a:r>
              <a:rPr lang="en-US" sz="3200" dirty="0">
                <a:latin typeface="Footlight MT Light"/>
                <a:cs typeface="Footlight MT Light"/>
              </a:rPr>
              <a:t> </a:t>
            </a:r>
          </a:p>
        </p:txBody>
      </p:sp>
      <p:sp>
        <p:nvSpPr>
          <p:cNvPr id="322568" name="Rectangle 8"/>
          <p:cNvSpPr>
            <a:spLocks noGrp="1" noChangeArrowheads="1"/>
          </p:cNvSpPr>
          <p:nvPr>
            <p:ph type="title"/>
          </p:nvPr>
        </p:nvSpPr>
        <p:spPr>
          <a:noFill/>
          <a:ln/>
        </p:spPr>
        <p:txBody>
          <a:bodyPr/>
          <a:lstStyle/>
          <a:p>
            <a:r>
              <a:rPr lang="en-US" sz="3200" dirty="0">
                <a:latin typeface="Footlight MT Light"/>
                <a:cs typeface="Footlight MT Light"/>
              </a:rPr>
              <a:t>Student Thinking: </a:t>
            </a:r>
            <a:r>
              <a:rPr lang="en-US" sz="3200" dirty="0" smtClean="0">
                <a:latin typeface="Footlight MT Light"/>
                <a:cs typeface="Footlight MT Light"/>
              </a:rPr>
              <a:t>Procedure </a:t>
            </a:r>
            <a:r>
              <a:rPr lang="en-US" sz="3200" dirty="0">
                <a:latin typeface="Footlight MT Light"/>
                <a:cs typeface="Footlight MT Light"/>
              </a:rPr>
              <a:t>versus concept</a:t>
            </a:r>
          </a:p>
        </p:txBody>
      </p:sp>
      <p:sp>
        <p:nvSpPr>
          <p:cNvPr id="5"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21413729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p:txBody>
          <a:bodyPr/>
          <a:lstStyle/>
          <a:p>
            <a:r>
              <a:rPr lang="en-US" sz="3200" dirty="0" smtClean="0">
                <a:latin typeface="Footlight MT Light"/>
                <a:cs typeface="Footlight MT Light"/>
              </a:rPr>
              <a:t>Student Thinking: Procedure </a:t>
            </a:r>
            <a:r>
              <a:rPr lang="en-US" sz="3200" dirty="0">
                <a:latin typeface="Footlight MT Light"/>
                <a:cs typeface="Footlight MT Light"/>
              </a:rPr>
              <a:t>versus concept</a:t>
            </a:r>
          </a:p>
        </p:txBody>
      </p:sp>
      <p:graphicFrame>
        <p:nvGraphicFramePr>
          <p:cNvPr id="321539" name="Object 3"/>
          <p:cNvGraphicFramePr>
            <a:graphicFrameLocks noGrp="1" noChangeAspect="1"/>
          </p:cNvGraphicFramePr>
          <p:nvPr>
            <p:ph type="body" idx="1"/>
            <p:extLst>
              <p:ext uri="{D42A27DB-BD31-4B8C-83A1-F6EECF244321}">
                <p14:modId xmlns:p14="http://schemas.microsoft.com/office/powerpoint/2010/main" val="3011913654"/>
              </p:ext>
            </p:extLst>
          </p:nvPr>
        </p:nvGraphicFramePr>
        <p:xfrm>
          <a:off x="1770063" y="1981200"/>
          <a:ext cx="5164137" cy="3792538"/>
        </p:xfrm>
        <a:graphic>
          <a:graphicData uri="http://schemas.openxmlformats.org/presentationml/2006/ole">
            <mc:AlternateContent xmlns:mc="http://schemas.openxmlformats.org/markup-compatibility/2006">
              <mc:Choice xmlns:v="urn:schemas-microsoft-com:vml" Requires="v">
                <p:oleObj spid="_x0000_s96367" name="Document" r:id="rId4" imgW="1615440" imgH="1185672" progId="Word.Document.8">
                  <p:embed/>
                </p:oleObj>
              </mc:Choice>
              <mc:Fallback>
                <p:oleObj name="Document" r:id="rId4" imgW="1615440" imgH="118567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063" y="1981200"/>
                        <a:ext cx="5164137" cy="3792538"/>
                      </a:xfrm>
                      <a:prstGeom prst="rect">
                        <a:avLst/>
                      </a:prstGeom>
                      <a:solidFill>
                        <a:srgbClr val="FFFFFF"/>
                      </a:solidFill>
                    </p:spPr>
                  </p:pic>
                </p:oleObj>
              </mc:Fallback>
            </mc:AlternateContent>
          </a:graphicData>
        </a:graphic>
      </p:graphicFrame>
      <p:sp>
        <p:nvSpPr>
          <p:cNvPr id="321540" name="Text Box 4"/>
          <p:cNvSpPr txBox="1">
            <a:spLocks noChangeArrowheads="1"/>
          </p:cNvSpPr>
          <p:nvPr/>
        </p:nvSpPr>
        <p:spPr bwMode="auto">
          <a:xfrm>
            <a:off x="990600" y="5943600"/>
            <a:ext cx="769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en-US" sz="2800" dirty="0">
                <a:latin typeface="Footlight MT Light"/>
                <a:cs typeface="Footlight MT Light"/>
              </a:rPr>
              <a:t>For what values of </a:t>
            </a:r>
            <a:r>
              <a:rPr lang="en-US" sz="2800" i="1" dirty="0">
                <a:latin typeface="Footlight MT Light"/>
                <a:cs typeface="Footlight MT Light"/>
              </a:rPr>
              <a:t>x</a:t>
            </a:r>
            <a:r>
              <a:rPr lang="en-US" sz="2800" dirty="0">
                <a:latin typeface="Footlight MT Light"/>
                <a:cs typeface="Footlight MT Light"/>
              </a:rPr>
              <a:t> is this function increasing?</a:t>
            </a:r>
            <a:endParaRPr lang="en-US" dirty="0">
              <a:latin typeface="Footlight MT Light"/>
              <a:cs typeface="Footlight MT Light"/>
            </a:endParaRPr>
          </a:p>
        </p:txBody>
      </p:sp>
      <p:sp>
        <p:nvSpPr>
          <p:cNvPr id="321541" name="Line 5"/>
          <p:cNvSpPr>
            <a:spLocks noChangeShapeType="1"/>
          </p:cNvSpPr>
          <p:nvPr/>
        </p:nvSpPr>
        <p:spPr bwMode="auto">
          <a:xfrm>
            <a:off x="5029200" y="1981200"/>
            <a:ext cx="0" cy="3733800"/>
          </a:xfrm>
          <a:prstGeom prst="line">
            <a:avLst/>
          </a:prstGeom>
          <a:noFill/>
          <a:ln w="12700">
            <a:solidFill>
              <a:schemeClr val="bg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1542" name="Line 6"/>
          <p:cNvSpPr>
            <a:spLocks noChangeShapeType="1"/>
          </p:cNvSpPr>
          <p:nvPr/>
        </p:nvSpPr>
        <p:spPr bwMode="auto">
          <a:xfrm>
            <a:off x="3200400" y="1981200"/>
            <a:ext cx="0" cy="3810000"/>
          </a:xfrm>
          <a:prstGeom prst="line">
            <a:avLst/>
          </a:prstGeom>
          <a:noFill/>
          <a:ln w="12700">
            <a:solidFill>
              <a:schemeClr val="bg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3517869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NZ" sz="3200" dirty="0" smtClean="0">
                <a:latin typeface="Footlight MT Light"/>
                <a:cs typeface="Footlight MT Light"/>
              </a:rPr>
              <a:t>The Curriculum Framework </a:t>
            </a:r>
            <a:endParaRPr lang="en-US" sz="3200" dirty="0">
              <a:latin typeface="Footlight MT Light"/>
              <a:cs typeface="Footlight MT Light"/>
            </a:endParaRPr>
          </a:p>
        </p:txBody>
      </p:sp>
      <p:sp>
        <p:nvSpPr>
          <p:cNvPr id="6147" name="Rectangle 3"/>
          <p:cNvSpPr>
            <a:spLocks noGrp="1" noChangeArrowheads="1"/>
          </p:cNvSpPr>
          <p:nvPr>
            <p:ph type="body" idx="1"/>
          </p:nvPr>
        </p:nvSpPr>
        <p:spPr/>
        <p:txBody>
          <a:bodyPr/>
          <a:lstStyle/>
          <a:p>
            <a:pPr eaLnBrk="1" hangingPunct="1"/>
            <a:endParaRPr lang="en-AU" sz="2800" dirty="0" smtClean="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2" name="Picture 1"/>
          <p:cNvPicPr>
            <a:picLocks noChangeAspect="1"/>
          </p:cNvPicPr>
          <p:nvPr/>
        </p:nvPicPr>
        <p:blipFill>
          <a:blip r:embed="rId3"/>
          <a:stretch>
            <a:fillRect/>
          </a:stretch>
        </p:blipFill>
        <p:spPr>
          <a:xfrm>
            <a:off x="1296144" y="2132856"/>
            <a:ext cx="6732240" cy="4472467"/>
          </a:xfrm>
          <a:prstGeom prst="rect">
            <a:avLst/>
          </a:prstGeom>
        </p:spPr>
      </p:pic>
      <p:sp>
        <p:nvSpPr>
          <p:cNvPr id="3" name="Oval 2"/>
          <p:cNvSpPr/>
          <p:nvPr/>
        </p:nvSpPr>
        <p:spPr bwMode="auto">
          <a:xfrm>
            <a:off x="3707904" y="4725144"/>
            <a:ext cx="1800200" cy="1872208"/>
          </a:xfrm>
          <a:prstGeom prst="ellipse">
            <a:avLst/>
          </a:prstGeom>
          <a:solidFill>
            <a:schemeClr val="accent1">
              <a:alpha val="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w="28575" cmpd="sng">
                <a:solidFill>
                  <a:schemeClr val="tx1"/>
                </a:solidFill>
              </a:ln>
              <a:solidFill>
                <a:schemeClr val="tx1"/>
              </a:solidFill>
              <a:effectLst/>
              <a:latin typeface="Times" pitchFamily="64" charset="0"/>
            </a:endParaRPr>
          </a:p>
        </p:txBody>
      </p:sp>
      <p:sp>
        <p:nvSpPr>
          <p:cNvPr id="7" name="Oval 6"/>
          <p:cNvSpPr/>
          <p:nvPr/>
        </p:nvSpPr>
        <p:spPr bwMode="auto">
          <a:xfrm>
            <a:off x="1187624" y="3573016"/>
            <a:ext cx="2232248" cy="2088232"/>
          </a:xfrm>
          <a:prstGeom prst="ellipse">
            <a:avLst/>
          </a:prstGeom>
          <a:solidFill>
            <a:schemeClr val="accent1">
              <a:alpha val="0"/>
            </a:schemeClr>
          </a:solidFill>
          <a:ln w="2857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w="28575" cmpd="sng">
                <a:solidFill>
                  <a:schemeClr val="tx1"/>
                </a:solidFill>
              </a:ln>
              <a:solidFill>
                <a:schemeClr val="tx1"/>
              </a:solidFill>
              <a:effectLst/>
              <a:latin typeface="Times" pitchFamily="64" charset="0"/>
            </a:endParaRPr>
          </a:p>
        </p:txBody>
      </p:sp>
    </p:spTree>
    <p:extLst>
      <p:ext uri="{BB962C8B-B14F-4D97-AF65-F5344CB8AC3E}">
        <p14:creationId xmlns:p14="http://schemas.microsoft.com/office/powerpoint/2010/main" val="3313380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r>
              <a:rPr lang="en-US" dirty="0" smtClean="0">
                <a:latin typeface="Footlight MT Light"/>
                <a:cs typeface="Footlight MT Light"/>
              </a:rPr>
              <a:t>One </a:t>
            </a:r>
            <a:r>
              <a:rPr lang="en-US" dirty="0">
                <a:latin typeface="Footlight MT Light"/>
                <a:cs typeface="Footlight MT Light"/>
              </a:rPr>
              <a:t>aim—Versatile Thinking</a:t>
            </a:r>
          </a:p>
        </p:txBody>
      </p:sp>
      <p:sp>
        <p:nvSpPr>
          <p:cNvPr id="320515" name="Rectangle 3"/>
          <p:cNvSpPr>
            <a:spLocks noGrp="1" noChangeArrowheads="1"/>
          </p:cNvSpPr>
          <p:nvPr>
            <p:ph type="body" idx="1"/>
          </p:nvPr>
        </p:nvSpPr>
        <p:spPr/>
        <p:txBody>
          <a:bodyPr/>
          <a:lstStyle/>
          <a:p>
            <a:pPr>
              <a:lnSpc>
                <a:spcPct val="90000"/>
              </a:lnSpc>
            </a:pPr>
            <a:r>
              <a:rPr lang="en-US" sz="2800" b="0" dirty="0">
                <a:latin typeface="Footlight MT Light"/>
                <a:cs typeface="Footlight MT Light"/>
              </a:rPr>
              <a:t>Representational versatility—the ability to work seamlessly within and between representations, and to engage in </a:t>
            </a:r>
            <a:r>
              <a:rPr lang="en-AU" sz="2800" b="0" dirty="0">
                <a:latin typeface="Footlight MT Light"/>
                <a:cs typeface="Footlight MT Light"/>
              </a:rPr>
              <a:t>versatile interactions with representations</a:t>
            </a:r>
            <a:endParaRPr lang="en-US" sz="2800" b="0" dirty="0">
              <a:latin typeface="Footlight MT Light"/>
              <a:cs typeface="Footlight MT Light"/>
            </a:endParaRPr>
          </a:p>
          <a:p>
            <a:pPr>
              <a:lnSpc>
                <a:spcPct val="90000"/>
              </a:lnSpc>
            </a:pPr>
            <a:r>
              <a:rPr lang="en-US" sz="2800" b="0" dirty="0">
                <a:latin typeface="Footlight MT Light"/>
                <a:cs typeface="Footlight MT Light"/>
              </a:rPr>
              <a:t>Exploiting the power of visual schemas by linking them to the analytic</a:t>
            </a:r>
          </a:p>
          <a:p>
            <a:pPr>
              <a:lnSpc>
                <a:spcPct val="90000"/>
              </a:lnSpc>
            </a:pPr>
            <a:r>
              <a:rPr lang="en-US" sz="2800" b="0" dirty="0">
                <a:latin typeface="Footlight MT Light"/>
                <a:cs typeface="Footlight MT Light"/>
              </a:rPr>
              <a:t>Perceiving mathematical entities in a given representation system as a process or an object as required</a:t>
            </a:r>
            <a:endParaRPr lang="en-US" sz="2800" dirty="0">
              <a:latin typeface="Footlight MT Light"/>
              <a:cs typeface="Footlight MT Light"/>
            </a:endParaRPr>
          </a:p>
          <a:p>
            <a:pPr>
              <a:lnSpc>
                <a:spcPct val="90000"/>
              </a:lnSpc>
            </a:pPr>
            <a:endParaRPr lang="en-US" sz="2400" dirty="0"/>
          </a:p>
        </p:txBody>
      </p:sp>
      <p:sp>
        <p:nvSpPr>
          <p:cNvPr id="4"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138150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lstStyle/>
          <a:p>
            <a:pPr>
              <a:defRPr/>
            </a:pPr>
            <a:r>
              <a:rPr lang="en-US" dirty="0" smtClean="0">
                <a:latin typeface="Footlight MT Light"/>
                <a:cs typeface="Footlight MT Light"/>
              </a:rPr>
              <a:t>The Blocks </a:t>
            </a:r>
            <a:r>
              <a:rPr lang="en-US" dirty="0">
                <a:latin typeface="Footlight MT Light"/>
                <a:cs typeface="Footlight MT Light"/>
              </a:rPr>
              <a:t>P</a:t>
            </a:r>
            <a:r>
              <a:rPr lang="en-US" dirty="0" smtClean="0">
                <a:latin typeface="Footlight MT Light"/>
                <a:cs typeface="Footlight MT Light"/>
              </a:rPr>
              <a:t>roblem</a:t>
            </a:r>
          </a:p>
        </p:txBody>
      </p:sp>
      <p:graphicFrame>
        <p:nvGraphicFramePr>
          <p:cNvPr id="61442" name="Object 3"/>
          <p:cNvGraphicFramePr>
            <a:graphicFrameLocks noChangeAspect="1"/>
          </p:cNvGraphicFramePr>
          <p:nvPr/>
        </p:nvGraphicFramePr>
        <p:xfrm>
          <a:off x="2209800" y="1828800"/>
          <a:ext cx="4414838" cy="4475163"/>
        </p:xfrm>
        <a:graphic>
          <a:graphicData uri="http://schemas.openxmlformats.org/presentationml/2006/ole">
            <mc:AlternateContent xmlns:mc="http://schemas.openxmlformats.org/markup-compatibility/2006">
              <mc:Choice xmlns:v="urn:schemas-microsoft-com:vml" Requires="v">
                <p:oleObj spid="_x0000_s110690" name="Document" r:id="rId4" imgW="5397500" imgH="4508500" progId="Word.Document.8">
                  <p:embed/>
                </p:oleObj>
              </mc:Choice>
              <mc:Fallback>
                <p:oleObj name="Document" r:id="rId4" imgW="5397500" imgH="45085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2717" t="9319" r="12393"/>
                      <a:stretch>
                        <a:fillRect/>
                      </a:stretch>
                    </p:blipFill>
                    <p:spPr bwMode="auto">
                      <a:xfrm>
                        <a:off x="2209800" y="1828800"/>
                        <a:ext cx="4414838" cy="447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3062564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p:txBody>
          <a:bodyPr/>
          <a:lstStyle/>
          <a:p>
            <a:pPr>
              <a:defRPr/>
            </a:pPr>
            <a:r>
              <a:rPr lang="en-US" dirty="0">
                <a:latin typeface="Footlight MT Light"/>
                <a:cs typeface="Footlight MT Light"/>
              </a:rPr>
              <a:t>The Blocks </a:t>
            </a:r>
            <a:r>
              <a:rPr lang="en-US" dirty="0" smtClean="0">
                <a:latin typeface="Footlight MT Light"/>
                <a:cs typeface="Footlight MT Light"/>
              </a:rPr>
              <a:t>Problem: Solution Method</a:t>
            </a:r>
            <a:endParaRPr lang="en-US" dirty="0" smtClean="0">
              <a:cs typeface="+mj-cs"/>
            </a:endParaRPr>
          </a:p>
        </p:txBody>
      </p:sp>
      <p:sp>
        <p:nvSpPr>
          <p:cNvPr id="705539" name="Rectangle 3"/>
          <p:cNvSpPr>
            <a:spLocks noGrp="1" noChangeArrowheads="1"/>
          </p:cNvSpPr>
          <p:nvPr>
            <p:ph type="body" idx="1"/>
          </p:nvPr>
        </p:nvSpPr>
        <p:spPr/>
        <p:txBody>
          <a:bodyPr/>
          <a:lstStyle/>
          <a:p>
            <a:pPr>
              <a:defRPr/>
            </a:pPr>
            <a:endParaRPr lang="en-US" smtClean="0">
              <a:cs typeface="+mn-cs"/>
            </a:endParaRPr>
          </a:p>
        </p:txBody>
      </p:sp>
      <p:graphicFrame>
        <p:nvGraphicFramePr>
          <p:cNvPr id="705540" name="Group 4"/>
          <p:cNvGraphicFramePr>
            <a:graphicFrameLocks noGrp="1"/>
          </p:cNvGraphicFramePr>
          <p:nvPr>
            <p:extLst>
              <p:ext uri="{D42A27DB-BD31-4B8C-83A1-F6EECF244321}">
                <p14:modId xmlns:p14="http://schemas.microsoft.com/office/powerpoint/2010/main" val="2109864925"/>
              </p:ext>
            </p:extLst>
          </p:nvPr>
        </p:nvGraphicFramePr>
        <p:xfrm>
          <a:off x="1066800" y="2132856"/>
          <a:ext cx="6858000" cy="4064000"/>
        </p:xfrm>
        <a:graphic>
          <a:graphicData uri="http://schemas.openxmlformats.org/drawingml/2006/table">
            <a:tbl>
              <a:tblPr/>
              <a:tblGrid>
                <a:gridCol w="1714500"/>
                <a:gridCol w="1714500"/>
                <a:gridCol w="1714500"/>
                <a:gridCol w="1714500"/>
              </a:tblGrid>
              <a:tr h="1016000">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r>
                        <a:rPr kumimoji="1" lang="en-US" sz="2800" b="1" i="0" u="none" strike="noStrike" cap="none" normalizeH="0" baseline="0">
                          <a:ln>
                            <a:noFill/>
                          </a:ln>
                          <a:solidFill>
                            <a:schemeClr val="tx1"/>
                          </a:solidFill>
                          <a:effectLst/>
                          <a:latin typeface="Arial" charset="0"/>
                          <a:ea typeface="ＭＳ Ｐゴシック" charset="0"/>
                        </a:rPr>
                        <a:t>1</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2800" b="1"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2800" b="1"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2800" b="1"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101600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2800" b="1"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r>
                        <a:rPr kumimoji="1" lang="en-US" sz="2800" b="1" i="0" u="none" strike="noStrike" cap="none" normalizeH="0" baseline="0">
                          <a:ln>
                            <a:noFill/>
                          </a:ln>
                          <a:solidFill>
                            <a:schemeClr val="tx1"/>
                          </a:solidFill>
                          <a:effectLst/>
                          <a:latin typeface="Arial" charset="0"/>
                          <a:ea typeface="ＭＳ Ｐゴシック" charset="0"/>
                        </a:rPr>
                        <a:t>2</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2800" b="1"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2800" b="1"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tr>
              <a:tr h="101600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2800" b="1"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2800" b="1"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r>
                        <a:rPr kumimoji="1" lang="en-US" sz="2800" b="1" i="0" u="none" strike="noStrike" cap="none" normalizeH="0" baseline="0">
                          <a:ln>
                            <a:noFill/>
                          </a:ln>
                          <a:solidFill>
                            <a:schemeClr val="tx1"/>
                          </a:solidFill>
                          <a:effectLst/>
                          <a:latin typeface="Arial" charset="0"/>
                          <a:ea typeface="ＭＳ Ｐゴシック" charset="0"/>
                        </a:rPr>
                        <a:t>1</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2800" b="1"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101600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2800" b="1" i="0" u="none" strike="noStrike" cap="none" normalizeH="0" baseline="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2800" b="1"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2"/>
                    </a:solid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2800" b="1"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r>
                        <a:rPr kumimoji="1" lang="en-US" sz="2800" b="1" i="0" u="none" strike="noStrike" cap="none" normalizeH="0" baseline="0" dirty="0">
                          <a:ln>
                            <a:noFill/>
                          </a:ln>
                          <a:solidFill>
                            <a:schemeClr val="tx1"/>
                          </a:solidFill>
                          <a:effectLst/>
                          <a:latin typeface="Arial" charset="0"/>
                          <a:ea typeface="ＭＳ Ｐゴシック" charset="0"/>
                        </a:rPr>
                        <a:t>2</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5"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
        <p:nvSpPr>
          <p:cNvPr id="2" name="TextBox 1"/>
          <p:cNvSpPr txBox="1"/>
          <p:nvPr/>
        </p:nvSpPr>
        <p:spPr>
          <a:xfrm>
            <a:off x="3995936" y="6309320"/>
            <a:ext cx="2232248" cy="461665"/>
          </a:xfrm>
          <a:prstGeom prst="rect">
            <a:avLst/>
          </a:prstGeom>
          <a:noFill/>
        </p:spPr>
        <p:txBody>
          <a:bodyPr wrap="square" rtlCol="0">
            <a:spAutoFit/>
          </a:bodyPr>
          <a:lstStyle/>
          <a:p>
            <a:r>
              <a:rPr lang="en-US" dirty="0" smtClean="0"/>
              <a:t>6≤</a:t>
            </a:r>
            <a:r>
              <a:rPr lang="en-US" i="1" dirty="0" smtClean="0"/>
              <a:t>N</a:t>
            </a:r>
            <a:r>
              <a:rPr lang="en-US" dirty="0" smtClean="0"/>
              <a:t>≤20</a:t>
            </a:r>
            <a:endParaRPr lang="en-US" dirty="0"/>
          </a:p>
        </p:txBody>
      </p:sp>
    </p:spTree>
    <p:extLst>
      <p:ext uri="{BB962C8B-B14F-4D97-AF65-F5344CB8AC3E}">
        <p14:creationId xmlns:p14="http://schemas.microsoft.com/office/powerpoint/2010/main" val="2430649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p:txBody>
          <a:bodyPr/>
          <a:lstStyle/>
          <a:p>
            <a:pPr>
              <a:defRPr/>
            </a:pPr>
            <a:r>
              <a:rPr lang="en-US" b="1" dirty="0" smtClean="0">
                <a:latin typeface="Footlight MT Light"/>
                <a:cs typeface="Footlight MT Light"/>
              </a:rPr>
              <a:t>A Possible Task: Representational Versatility</a:t>
            </a:r>
          </a:p>
        </p:txBody>
      </p:sp>
      <p:sp>
        <p:nvSpPr>
          <p:cNvPr id="698371" name="Rectangle 3"/>
          <p:cNvSpPr>
            <a:spLocks noGrp="1" noChangeArrowheads="1"/>
          </p:cNvSpPr>
          <p:nvPr>
            <p:ph type="body" idx="1"/>
          </p:nvPr>
        </p:nvSpPr>
        <p:spPr/>
        <p:txBody>
          <a:bodyPr/>
          <a:lstStyle/>
          <a:p>
            <a:pPr>
              <a:lnSpc>
                <a:spcPct val="90000"/>
              </a:lnSpc>
              <a:defRPr/>
            </a:pPr>
            <a:r>
              <a:rPr lang="en-US" sz="2800" b="0" dirty="0" err="1" smtClean="0">
                <a:latin typeface="Footlight MT Light"/>
                <a:cs typeface="Footlight MT Light"/>
              </a:rPr>
              <a:t>Ruhama</a:t>
            </a:r>
            <a:r>
              <a:rPr lang="en-US" sz="2800" b="0" dirty="0" smtClean="0">
                <a:latin typeface="Footlight MT Light"/>
                <a:cs typeface="Footlight MT Light"/>
              </a:rPr>
              <a:t> Even gives another nice example:</a:t>
            </a:r>
          </a:p>
          <a:p>
            <a:pPr>
              <a:lnSpc>
                <a:spcPct val="90000"/>
              </a:lnSpc>
              <a:defRPr/>
            </a:pPr>
            <a:r>
              <a:rPr lang="en-US" sz="2800" b="0" dirty="0" smtClean="0">
                <a:latin typeface="Footlight MT Light"/>
                <a:cs typeface="Footlight MT Light"/>
              </a:rPr>
              <a:t>If you substitute 1 for </a:t>
            </a:r>
            <a:r>
              <a:rPr lang="en-US" sz="2800" b="0" i="1" dirty="0" smtClean="0">
                <a:latin typeface="Footlight MT Light"/>
                <a:cs typeface="Footlight MT Light"/>
              </a:rPr>
              <a:t>x</a:t>
            </a:r>
            <a:r>
              <a:rPr lang="en-US" sz="2800" b="0" dirty="0" smtClean="0">
                <a:latin typeface="Footlight MT Light"/>
                <a:cs typeface="Footlight MT Light"/>
              </a:rPr>
              <a:t> in </a:t>
            </a:r>
            <a:r>
              <a:rPr lang="en-US" sz="2800" b="0" i="1" dirty="0" smtClean="0">
                <a:latin typeface="Footlight MT Light"/>
                <a:cs typeface="Footlight MT Light"/>
              </a:rPr>
              <a:t>ax</a:t>
            </a:r>
            <a:r>
              <a:rPr lang="en-US" sz="2800" b="0" i="1" baseline="30000" dirty="0" smtClean="0">
                <a:latin typeface="Footlight MT Light"/>
                <a:cs typeface="Footlight MT Light"/>
              </a:rPr>
              <a:t>2</a:t>
            </a:r>
            <a:r>
              <a:rPr lang="en-US" sz="2800" b="0" dirty="0" smtClean="0">
                <a:latin typeface="Footlight MT Light"/>
                <a:cs typeface="Footlight MT Light"/>
              </a:rPr>
              <a:t> + </a:t>
            </a:r>
            <a:r>
              <a:rPr lang="en-US" sz="2800" b="0" i="1" dirty="0" err="1" smtClean="0">
                <a:latin typeface="Footlight MT Light"/>
                <a:cs typeface="Footlight MT Light"/>
              </a:rPr>
              <a:t>bx</a:t>
            </a:r>
            <a:r>
              <a:rPr lang="en-US" sz="2800" b="0" dirty="0" smtClean="0">
                <a:latin typeface="Footlight MT Light"/>
                <a:cs typeface="Footlight MT Light"/>
              </a:rPr>
              <a:t> + </a:t>
            </a:r>
            <a:r>
              <a:rPr lang="en-US" sz="2800" b="0" i="1" dirty="0" smtClean="0">
                <a:latin typeface="Footlight MT Light"/>
                <a:cs typeface="Footlight MT Light"/>
              </a:rPr>
              <a:t>c</a:t>
            </a:r>
            <a:r>
              <a:rPr lang="en-US" sz="2800" b="0" dirty="0" smtClean="0">
                <a:latin typeface="Footlight MT Light"/>
                <a:cs typeface="Footlight MT Light"/>
              </a:rPr>
              <a:t>, where </a:t>
            </a:r>
            <a:r>
              <a:rPr lang="en-US" sz="2800" b="0" i="1" dirty="0" smtClean="0">
                <a:latin typeface="Footlight MT Light"/>
                <a:cs typeface="Footlight MT Light"/>
              </a:rPr>
              <a:t>a, b</a:t>
            </a:r>
            <a:r>
              <a:rPr lang="en-US" sz="2800" b="0" dirty="0" smtClean="0">
                <a:latin typeface="Footlight MT Light"/>
                <a:cs typeface="Footlight MT Light"/>
              </a:rPr>
              <a:t>, and </a:t>
            </a:r>
            <a:r>
              <a:rPr lang="en-US" sz="2800" b="0" i="1" dirty="0" smtClean="0">
                <a:latin typeface="Footlight MT Light"/>
                <a:cs typeface="Footlight MT Light"/>
              </a:rPr>
              <a:t>c</a:t>
            </a:r>
            <a:r>
              <a:rPr lang="en-US" sz="2800" b="0" dirty="0" smtClean="0">
                <a:latin typeface="Footlight MT Light"/>
                <a:cs typeface="Footlight MT Light"/>
              </a:rPr>
              <a:t> are real numbers, you get a positive number. </a:t>
            </a:r>
          </a:p>
          <a:p>
            <a:pPr>
              <a:lnSpc>
                <a:spcPct val="90000"/>
              </a:lnSpc>
              <a:defRPr/>
            </a:pPr>
            <a:r>
              <a:rPr lang="en-US" sz="2800" b="0" dirty="0" smtClean="0">
                <a:latin typeface="Footlight MT Light"/>
                <a:cs typeface="Footlight MT Light"/>
              </a:rPr>
              <a:t>Substituting 6 gives a negative number. </a:t>
            </a:r>
          </a:p>
          <a:p>
            <a:pPr>
              <a:lnSpc>
                <a:spcPct val="90000"/>
              </a:lnSpc>
              <a:defRPr/>
            </a:pPr>
            <a:r>
              <a:rPr lang="en-US" sz="2800" b="0" dirty="0" smtClean="0">
                <a:latin typeface="Footlight MT Light"/>
                <a:cs typeface="Footlight MT Light"/>
              </a:rPr>
              <a:t>How many real solutions does the equation</a:t>
            </a:r>
            <a:br>
              <a:rPr lang="en-US" sz="2800" b="0" dirty="0" smtClean="0">
                <a:latin typeface="Footlight MT Light"/>
                <a:cs typeface="Footlight MT Light"/>
              </a:rPr>
            </a:br>
            <a:r>
              <a:rPr lang="en-US" sz="2800" b="0" i="1" dirty="0" smtClean="0">
                <a:latin typeface="Footlight MT Light"/>
                <a:cs typeface="Footlight MT Light"/>
              </a:rPr>
              <a:t>ax</a:t>
            </a:r>
            <a:r>
              <a:rPr lang="en-US" sz="2800" b="0" i="1" baseline="30000" dirty="0" smtClean="0">
                <a:latin typeface="Footlight MT Light"/>
                <a:cs typeface="Footlight MT Light"/>
              </a:rPr>
              <a:t>2</a:t>
            </a:r>
            <a:r>
              <a:rPr lang="en-US" sz="2800" b="0" dirty="0" smtClean="0">
                <a:latin typeface="Footlight MT Light"/>
                <a:cs typeface="Footlight MT Light"/>
              </a:rPr>
              <a:t> + </a:t>
            </a:r>
            <a:r>
              <a:rPr lang="en-US" sz="2800" b="0" i="1" dirty="0" err="1" smtClean="0">
                <a:latin typeface="Footlight MT Light"/>
                <a:cs typeface="Footlight MT Light"/>
              </a:rPr>
              <a:t>bx</a:t>
            </a:r>
            <a:r>
              <a:rPr lang="en-US" sz="2800" b="0" dirty="0" smtClean="0">
                <a:latin typeface="Footlight MT Light"/>
                <a:cs typeface="Footlight MT Light"/>
              </a:rPr>
              <a:t> + </a:t>
            </a:r>
            <a:r>
              <a:rPr lang="en-US" sz="2800" b="0" i="1" dirty="0" smtClean="0">
                <a:latin typeface="Footlight MT Light"/>
                <a:cs typeface="Footlight MT Light"/>
              </a:rPr>
              <a:t>c</a:t>
            </a:r>
            <a:r>
              <a:rPr lang="en-US" sz="2800" b="0" dirty="0" smtClean="0">
                <a:latin typeface="Footlight MT Light"/>
                <a:cs typeface="Footlight MT Light"/>
              </a:rPr>
              <a:t> = 0 have? Explain.</a:t>
            </a:r>
          </a:p>
          <a:p>
            <a:pPr>
              <a:lnSpc>
                <a:spcPct val="90000"/>
              </a:lnSpc>
              <a:defRPr/>
            </a:pPr>
            <a:r>
              <a:rPr lang="en-US" sz="2800" dirty="0" smtClean="0">
                <a:latin typeface="Footlight MT Light"/>
                <a:cs typeface="Footlight MT Light"/>
              </a:rPr>
              <a:t>Students may write:</a:t>
            </a:r>
          </a:p>
          <a:p>
            <a:pPr marL="0" indent="0">
              <a:lnSpc>
                <a:spcPct val="90000"/>
              </a:lnSpc>
              <a:buNone/>
              <a:defRPr/>
            </a:pPr>
            <a:r>
              <a:rPr lang="en-US" sz="2800" i="1" dirty="0" smtClean="0">
                <a:latin typeface="Footlight MT Light"/>
                <a:cs typeface="Footlight MT Light"/>
              </a:rPr>
              <a:t>    a</a:t>
            </a:r>
            <a:r>
              <a:rPr lang="en-US" sz="2800" b="0" i="1" dirty="0" smtClean="0">
                <a:latin typeface="Footlight MT Light"/>
                <a:cs typeface="Footlight MT Light"/>
              </a:rPr>
              <a:t> </a:t>
            </a:r>
            <a:r>
              <a:rPr lang="en-US" sz="2800" b="0" dirty="0" smtClean="0">
                <a:latin typeface="Footlight MT Light"/>
                <a:cs typeface="Footlight MT Light"/>
              </a:rPr>
              <a:t>+</a:t>
            </a:r>
            <a:r>
              <a:rPr lang="en-US" sz="2800" b="0" i="1" dirty="0" smtClean="0">
                <a:latin typeface="Footlight MT Light"/>
                <a:cs typeface="Footlight MT Light"/>
              </a:rPr>
              <a:t> b </a:t>
            </a:r>
            <a:r>
              <a:rPr lang="en-US" sz="2800" b="0" dirty="0" smtClean="0">
                <a:latin typeface="Footlight MT Light"/>
                <a:cs typeface="Footlight MT Light"/>
              </a:rPr>
              <a:t>+</a:t>
            </a:r>
            <a:r>
              <a:rPr lang="en-US" sz="2800" b="0" i="1" dirty="0" smtClean="0">
                <a:latin typeface="Footlight MT Light"/>
                <a:cs typeface="Footlight MT Light"/>
              </a:rPr>
              <a:t> c </a:t>
            </a:r>
            <a:r>
              <a:rPr lang="en-US" sz="2800" b="0" dirty="0" smtClean="0">
                <a:latin typeface="Footlight MT Light"/>
                <a:cs typeface="Footlight MT Light"/>
              </a:rPr>
              <a:t>&gt;</a:t>
            </a:r>
            <a:r>
              <a:rPr lang="en-US" sz="2800" b="0" i="1" dirty="0" smtClean="0">
                <a:latin typeface="Footlight MT Light"/>
                <a:cs typeface="Footlight MT Light"/>
              </a:rPr>
              <a:t> </a:t>
            </a:r>
            <a:r>
              <a:rPr lang="en-US" sz="2800" b="0" dirty="0" smtClean="0">
                <a:latin typeface="Footlight MT Light"/>
                <a:cs typeface="Footlight MT Light"/>
              </a:rPr>
              <a:t>0  and 36</a:t>
            </a:r>
            <a:r>
              <a:rPr lang="en-US" sz="2800" b="0" i="1" dirty="0" smtClean="0">
                <a:latin typeface="Footlight MT Light"/>
                <a:cs typeface="Footlight MT Light"/>
              </a:rPr>
              <a:t>a</a:t>
            </a:r>
            <a:r>
              <a:rPr lang="en-US" sz="2800" b="0" dirty="0" smtClean="0">
                <a:latin typeface="Footlight MT Light"/>
                <a:cs typeface="Footlight MT Light"/>
              </a:rPr>
              <a:t> + 6</a:t>
            </a:r>
            <a:r>
              <a:rPr lang="en-US" sz="2800" b="0" i="1" dirty="0" smtClean="0">
                <a:latin typeface="Footlight MT Light"/>
                <a:cs typeface="Footlight MT Light"/>
              </a:rPr>
              <a:t>b</a:t>
            </a:r>
            <a:r>
              <a:rPr lang="en-US" sz="2800" b="0" dirty="0" smtClean="0">
                <a:latin typeface="Footlight MT Light"/>
                <a:cs typeface="Footlight MT Light"/>
              </a:rPr>
              <a:t> + c &lt; 0 </a:t>
            </a:r>
          </a:p>
          <a:p>
            <a:pPr marL="0" indent="0">
              <a:lnSpc>
                <a:spcPct val="90000"/>
              </a:lnSpc>
              <a:buNone/>
              <a:defRPr/>
            </a:pPr>
            <a:r>
              <a:rPr lang="en-US" sz="2800" dirty="0" smtClean="0">
                <a:latin typeface="Footlight MT Light"/>
                <a:cs typeface="Footlight MT Light"/>
              </a:rPr>
              <a:t>    and use these to attempt a solution</a:t>
            </a:r>
            <a:endParaRPr lang="en-US" sz="2800" b="0" dirty="0" smtClean="0">
              <a:latin typeface="Footlight MT Light"/>
              <a:cs typeface="Footlight MT Light"/>
            </a:endParaRPr>
          </a:p>
        </p:txBody>
      </p:sp>
      <p:sp>
        <p:nvSpPr>
          <p:cNvPr id="4"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276926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837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837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83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p:txBody>
          <a:bodyPr/>
          <a:lstStyle/>
          <a:p>
            <a:pPr>
              <a:defRPr/>
            </a:pPr>
            <a:r>
              <a:rPr lang="en-US" dirty="0" smtClean="0">
                <a:latin typeface="Footlight MT Light"/>
                <a:cs typeface="Footlight MT Light"/>
              </a:rPr>
              <a:t>Graphical Reasoning</a:t>
            </a:r>
          </a:p>
        </p:txBody>
      </p:sp>
      <p:sp>
        <p:nvSpPr>
          <p:cNvPr id="700419" name="Rectangle 3"/>
          <p:cNvSpPr>
            <a:spLocks noGrp="1" noChangeArrowheads="1"/>
          </p:cNvSpPr>
          <p:nvPr>
            <p:ph type="body" idx="1"/>
          </p:nvPr>
        </p:nvSpPr>
        <p:spPr>
          <a:noFill/>
        </p:spPr>
        <p:txBody>
          <a:bodyPr/>
          <a:lstStyle/>
          <a:p>
            <a:pPr>
              <a:buFont typeface="Wingdings" charset="0"/>
              <a:buNone/>
              <a:defRPr/>
            </a:pPr>
            <a:endParaRPr lang="en-US" dirty="0" smtClean="0">
              <a:cs typeface="+mn-cs"/>
            </a:endParaRPr>
          </a:p>
        </p:txBody>
      </p:sp>
      <p:grpSp>
        <p:nvGrpSpPr>
          <p:cNvPr id="65539" name="Group 4"/>
          <p:cNvGrpSpPr>
            <a:grpSpLocks/>
          </p:cNvGrpSpPr>
          <p:nvPr/>
        </p:nvGrpSpPr>
        <p:grpSpPr bwMode="auto">
          <a:xfrm>
            <a:off x="1752600" y="2057400"/>
            <a:ext cx="5105400" cy="3886200"/>
            <a:chOff x="1104" y="1008"/>
            <a:chExt cx="3216" cy="2448"/>
          </a:xfrm>
        </p:grpSpPr>
        <p:sp>
          <p:nvSpPr>
            <p:cNvPr id="65540" name="Line 5"/>
            <p:cNvSpPr>
              <a:spLocks noChangeShapeType="1"/>
            </p:cNvSpPr>
            <p:nvPr/>
          </p:nvSpPr>
          <p:spPr bwMode="auto">
            <a:xfrm>
              <a:off x="1104" y="2187"/>
              <a:ext cx="3216"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1" name="Freeform 6"/>
            <p:cNvSpPr>
              <a:spLocks/>
            </p:cNvSpPr>
            <p:nvPr/>
          </p:nvSpPr>
          <p:spPr bwMode="auto">
            <a:xfrm flipV="1">
              <a:off x="2031" y="1008"/>
              <a:ext cx="1417" cy="2448"/>
            </a:xfrm>
            <a:custGeom>
              <a:avLst/>
              <a:gdLst>
                <a:gd name="T0" fmla="*/ 0 w 3120"/>
                <a:gd name="T1" fmla="*/ 1850 h 3240"/>
                <a:gd name="T2" fmla="*/ 471 w 3120"/>
                <a:gd name="T3" fmla="*/ 1233 h 3240"/>
                <a:gd name="T4" fmla="*/ 644 w 3120"/>
                <a:gd name="T5" fmla="*/ 0 h 3240"/>
                <a:gd name="T6" fmla="*/ 0 60000 65536"/>
                <a:gd name="T7" fmla="*/ 0 60000 65536"/>
                <a:gd name="T8" fmla="*/ 0 60000 65536"/>
              </a:gdLst>
              <a:ahLst/>
              <a:cxnLst>
                <a:cxn ang="T6">
                  <a:pos x="T0" y="T1"/>
                </a:cxn>
                <a:cxn ang="T7">
                  <a:pos x="T2" y="T3"/>
                </a:cxn>
                <a:cxn ang="T8">
                  <a:pos x="T4" y="T5"/>
                </a:cxn>
              </a:cxnLst>
              <a:rect l="0" t="0" r="r" b="b"/>
              <a:pathLst>
                <a:path w="3120" h="3240">
                  <a:moveTo>
                    <a:pt x="0" y="3240"/>
                  </a:moveTo>
                  <a:cubicBezTo>
                    <a:pt x="880" y="2970"/>
                    <a:pt x="1760" y="2700"/>
                    <a:pt x="2280" y="2160"/>
                  </a:cubicBezTo>
                  <a:cubicBezTo>
                    <a:pt x="2800" y="1620"/>
                    <a:pt x="2960" y="810"/>
                    <a:pt x="3120" y="0"/>
                  </a:cubicBezTo>
                </a:path>
              </a:pathLst>
            </a:custGeom>
            <a:noFill/>
            <a:ln w="9525">
              <a:solidFill>
                <a:schemeClr val="bg2"/>
              </a:solidFill>
              <a:round/>
              <a:headEnd/>
              <a:tailEnd/>
            </a:ln>
            <a:extLst>
              <a:ext uri="{909E8E84-426E-40dd-AFC4-6F175D3DCCD1}">
                <a14:hiddenFill xmlns:a14="http://schemas.microsoft.com/office/drawing/2010/main">
                  <a:solidFill>
                    <a:schemeClr val="tx1"/>
                  </a:solidFill>
                </a14:hiddenFill>
              </a:ext>
            </a:extLst>
          </p:spPr>
          <p:txBody>
            <a:bodyPr/>
            <a:lstStyle/>
            <a:p>
              <a:endParaRPr lang="en-US"/>
            </a:p>
          </p:txBody>
        </p:sp>
        <p:sp>
          <p:nvSpPr>
            <p:cNvPr id="65542" name="Text Box 7"/>
            <p:cNvSpPr txBox="1">
              <a:spLocks noChangeArrowheads="1"/>
            </p:cNvSpPr>
            <p:nvPr/>
          </p:nvSpPr>
          <p:spPr bwMode="auto">
            <a:xfrm>
              <a:off x="1922" y="2277"/>
              <a:ext cx="327" cy="454"/>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l"/>
              <a:r>
                <a:rPr kumimoji="0" lang="en-AU">
                  <a:solidFill>
                    <a:schemeClr val="bg2"/>
                  </a:solidFill>
                </a:rPr>
                <a:t>1</a:t>
              </a:r>
              <a:endParaRPr kumimoji="0" lang="en-AU"/>
            </a:p>
          </p:txBody>
        </p:sp>
        <p:sp>
          <p:nvSpPr>
            <p:cNvPr id="65543" name="Text Box 8"/>
            <p:cNvSpPr txBox="1">
              <a:spLocks noChangeArrowheads="1"/>
            </p:cNvSpPr>
            <p:nvPr/>
          </p:nvSpPr>
          <p:spPr bwMode="auto">
            <a:xfrm>
              <a:off x="3448" y="2277"/>
              <a:ext cx="327" cy="454"/>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l"/>
              <a:r>
                <a:rPr kumimoji="0" lang="en-AU" dirty="0">
                  <a:solidFill>
                    <a:schemeClr val="bg2"/>
                  </a:solidFill>
                </a:rPr>
                <a:t>6</a:t>
              </a:r>
              <a:endParaRPr kumimoji="0" lang="en-AU" dirty="0"/>
            </a:p>
          </p:txBody>
        </p:sp>
      </p:grpSp>
      <p:sp>
        <p:nvSpPr>
          <p:cNvPr id="9"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25483541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a:defRPr/>
            </a:pPr>
            <a:r>
              <a:rPr lang="en-US" dirty="0" smtClean="0">
                <a:latin typeface="Footlight MT Light"/>
                <a:cs typeface="Footlight MT Light"/>
              </a:rPr>
              <a:t>Another </a:t>
            </a:r>
            <a:r>
              <a:rPr lang="en-US" dirty="0">
                <a:latin typeface="Footlight MT Light"/>
                <a:cs typeface="Footlight MT Light"/>
              </a:rPr>
              <a:t>P</a:t>
            </a:r>
            <a:r>
              <a:rPr lang="en-US" dirty="0" smtClean="0">
                <a:latin typeface="Footlight MT Light"/>
                <a:cs typeface="Footlight MT Light"/>
              </a:rPr>
              <a:t>ossible Kind of Task</a:t>
            </a:r>
          </a:p>
        </p:txBody>
      </p:sp>
      <p:sp>
        <p:nvSpPr>
          <p:cNvPr id="247811" name="Rectangle 3"/>
          <p:cNvSpPr>
            <a:spLocks noGrp="1" noChangeArrowheads="1"/>
          </p:cNvSpPr>
          <p:nvPr>
            <p:ph type="body" idx="1"/>
          </p:nvPr>
        </p:nvSpPr>
        <p:spPr/>
        <p:txBody>
          <a:bodyPr/>
          <a:lstStyle/>
          <a:p>
            <a:pPr marL="0" indent="0">
              <a:buFont typeface="Wingdings" charset="0"/>
              <a:buNone/>
              <a:defRPr/>
            </a:pPr>
            <a:r>
              <a:rPr lang="en-US" sz="2000" b="0" dirty="0" smtClean="0">
                <a:latin typeface="Footlight MT Light"/>
                <a:cs typeface="Footlight MT Light"/>
              </a:rPr>
              <a:t>Without solving them, state which of the following equations have the same solutions. Explain your answers.</a:t>
            </a:r>
          </a:p>
          <a:p>
            <a:pPr marL="0" indent="0">
              <a:buFont typeface="Wingdings" charset="0"/>
              <a:buNone/>
              <a:defRPr/>
            </a:pPr>
            <a:endParaRPr lang="en-US" sz="2000" b="0" dirty="0" smtClean="0">
              <a:latin typeface="Footlight MT Light"/>
              <a:cs typeface="Footlight MT Light"/>
            </a:endParaRPr>
          </a:p>
          <a:p>
            <a:pPr marL="0" indent="0">
              <a:buFont typeface="Wingdings" charset="0"/>
              <a:buNone/>
              <a:defRPr/>
            </a:pPr>
            <a:endParaRPr lang="en-US" sz="2800" dirty="0">
              <a:latin typeface="Footlight MT Light"/>
              <a:cs typeface="Footlight MT Light"/>
            </a:endParaRPr>
          </a:p>
          <a:p>
            <a:pPr marL="0" indent="0">
              <a:buFont typeface="Wingdings" charset="0"/>
              <a:buNone/>
              <a:defRPr/>
            </a:pPr>
            <a:endParaRPr lang="en-US" sz="2800" b="0" dirty="0" smtClean="0">
              <a:latin typeface="Footlight MT Light"/>
              <a:cs typeface="Footlight MT Light"/>
            </a:endParaRPr>
          </a:p>
          <a:p>
            <a:pPr marL="0" indent="0">
              <a:buFont typeface="Wingdings" charset="0"/>
              <a:buNone/>
              <a:defRPr/>
            </a:pPr>
            <a:r>
              <a:rPr lang="en-US" sz="2000" b="0" dirty="0" smtClean="0">
                <a:latin typeface="Footlight MT Light"/>
                <a:cs typeface="Footlight MT Light"/>
              </a:rPr>
              <a:t>One of the following equations is true for 1 value of </a:t>
            </a:r>
            <a:r>
              <a:rPr lang="en-US" sz="2000" b="0" i="1" dirty="0" smtClean="0">
                <a:latin typeface="Footlight MT Light"/>
                <a:cs typeface="Footlight MT Light"/>
              </a:rPr>
              <a:t>x</a:t>
            </a:r>
            <a:r>
              <a:rPr lang="en-US" sz="2000" b="0" dirty="0" smtClean="0">
                <a:latin typeface="Footlight MT Light"/>
                <a:cs typeface="Footlight MT Light"/>
              </a:rPr>
              <a:t>, one is true for 2 values of </a:t>
            </a:r>
            <a:r>
              <a:rPr lang="en-US" sz="2000" b="0" i="1" dirty="0" smtClean="0">
                <a:latin typeface="Footlight MT Light"/>
                <a:cs typeface="Footlight MT Light"/>
              </a:rPr>
              <a:t>x</a:t>
            </a:r>
            <a:r>
              <a:rPr lang="en-US" sz="2000" b="0" dirty="0" smtClean="0">
                <a:latin typeface="Footlight MT Light"/>
                <a:cs typeface="Footlight MT Light"/>
              </a:rPr>
              <a:t> and one is true for all values of </a:t>
            </a:r>
            <a:r>
              <a:rPr lang="en-US" sz="2000" b="0" i="1" dirty="0" smtClean="0">
                <a:latin typeface="Footlight MT Light"/>
                <a:cs typeface="Footlight MT Light"/>
              </a:rPr>
              <a:t>x. </a:t>
            </a:r>
            <a:r>
              <a:rPr lang="en-US" sz="2000" b="0" dirty="0" smtClean="0">
                <a:latin typeface="Footlight MT Light"/>
                <a:cs typeface="Footlight MT Light"/>
              </a:rPr>
              <a:t>Identify the one that is true for all values of </a:t>
            </a:r>
            <a:r>
              <a:rPr lang="en-US" sz="2000" b="0" i="1" dirty="0" smtClean="0">
                <a:latin typeface="Footlight MT Light"/>
                <a:cs typeface="Footlight MT Light"/>
              </a:rPr>
              <a:t>x</a:t>
            </a:r>
            <a:r>
              <a:rPr lang="en-US" sz="2000" b="0" dirty="0" smtClean="0">
                <a:latin typeface="Footlight MT Light"/>
                <a:cs typeface="Footlight MT Light"/>
              </a:rPr>
              <a:t> and solve the other two.</a:t>
            </a:r>
          </a:p>
          <a:p>
            <a:pPr marL="0" indent="0">
              <a:buFont typeface="Wingdings" charset="0"/>
              <a:buNone/>
              <a:defRPr/>
            </a:pPr>
            <a:endParaRPr lang="en-US" sz="2800" dirty="0">
              <a:latin typeface="Footlight MT Light"/>
              <a:cs typeface="Footlight MT Light"/>
            </a:endParaRPr>
          </a:p>
          <a:p>
            <a:pPr marL="0" indent="0">
              <a:buNone/>
              <a:defRPr/>
            </a:pPr>
            <a:r>
              <a:rPr lang="en-US" sz="2800" dirty="0" smtClean="0">
                <a:latin typeface="Footlight MT Light"/>
                <a:cs typeface="Footlight MT Light"/>
              </a:rPr>
              <a:t>					</a:t>
            </a:r>
            <a:endParaRPr lang="en-US" sz="2800" b="0" dirty="0">
              <a:latin typeface="Footlight MT Light"/>
              <a:cs typeface="Footlight MT Light"/>
            </a:endParaRPr>
          </a:p>
        </p:txBody>
      </p:sp>
      <p:pic>
        <p:nvPicPr>
          <p:cNvPr id="22532" name="Picture 1"/>
          <p:cNvPicPr>
            <a:picLocks noChangeAspect="1"/>
          </p:cNvPicPr>
          <p:nvPr/>
        </p:nvPicPr>
        <p:blipFill rotWithShape="1">
          <a:blip r:embed="rId2">
            <a:extLst>
              <a:ext uri="{28A0092B-C50C-407E-A947-70E740481C1C}">
                <a14:useLocalDpi xmlns:a14="http://schemas.microsoft.com/office/drawing/2010/main" val="0"/>
              </a:ext>
            </a:extLst>
          </a:blip>
          <a:srcRect t="42169" r="22557"/>
          <a:stretch/>
        </p:blipFill>
        <p:spPr bwMode="auto">
          <a:xfrm>
            <a:off x="1259631" y="2780928"/>
            <a:ext cx="6984777" cy="1410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2" name="Picture 1"/>
          <p:cNvPicPr>
            <a:picLocks noChangeAspect="1"/>
          </p:cNvPicPr>
          <p:nvPr/>
        </p:nvPicPr>
        <p:blipFill>
          <a:blip r:embed="rId3"/>
          <a:stretch>
            <a:fillRect/>
          </a:stretch>
        </p:blipFill>
        <p:spPr>
          <a:xfrm>
            <a:off x="2107975" y="5085184"/>
            <a:ext cx="4369025" cy="1296144"/>
          </a:xfrm>
          <a:prstGeom prst="rect">
            <a:avLst/>
          </a:prstGeom>
        </p:spPr>
      </p:pic>
    </p:spTree>
    <p:extLst>
      <p:ext uri="{BB962C8B-B14F-4D97-AF65-F5344CB8AC3E}">
        <p14:creationId xmlns:p14="http://schemas.microsoft.com/office/powerpoint/2010/main" val="118350406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NZ" sz="3200" dirty="0" smtClean="0">
                <a:latin typeface="Footlight MT Light"/>
                <a:cs typeface="Footlight MT Light"/>
              </a:rPr>
              <a:t>Examples of a change of focus at university</a:t>
            </a:r>
            <a:endParaRPr lang="en-US" sz="3200" dirty="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a:cs typeface="Footlight MT Light"/>
              </a:rPr>
              <a:t>The University of Auckland</a:t>
            </a:r>
            <a:endParaRPr lang="en-US" dirty="0">
              <a:latin typeface="Footlight MT Light"/>
              <a:cs typeface="Footlight MT Light"/>
            </a:endParaRPr>
          </a:p>
        </p:txBody>
      </p:sp>
      <p:sp>
        <p:nvSpPr>
          <p:cNvPr id="6" name="Content Placeholder 2"/>
          <p:cNvSpPr>
            <a:spLocks noGrp="1"/>
          </p:cNvSpPr>
          <p:nvPr>
            <p:ph idx="1"/>
          </p:nvPr>
        </p:nvSpPr>
        <p:spPr>
          <a:xfrm>
            <a:off x="739775" y="2132856"/>
            <a:ext cx="7662864" cy="3267169"/>
          </a:xfrm>
        </p:spPr>
        <p:txBody>
          <a:bodyPr>
            <a:noAutofit/>
          </a:bodyPr>
          <a:lstStyle/>
          <a:p>
            <a:pPr>
              <a:spcBef>
                <a:spcPts val="0"/>
              </a:spcBef>
              <a:buClr>
                <a:schemeClr val="bg2">
                  <a:lumMod val="50000"/>
                </a:schemeClr>
              </a:buClr>
              <a:buFont typeface="Arial"/>
              <a:buChar char="•"/>
            </a:pPr>
            <a:r>
              <a:rPr lang="en-US" sz="2400" dirty="0" smtClean="0">
                <a:solidFill>
                  <a:srgbClr val="000000"/>
                </a:solidFill>
                <a:latin typeface="Footlight MT Light"/>
                <a:cs typeface="Footlight MT Light"/>
              </a:rPr>
              <a:t>There </a:t>
            </a:r>
            <a:r>
              <a:rPr lang="en-US" sz="2400" dirty="0">
                <a:solidFill>
                  <a:srgbClr val="000000"/>
                </a:solidFill>
                <a:latin typeface="Footlight MT Light"/>
                <a:cs typeface="Footlight MT Light"/>
              </a:rPr>
              <a:t>is a move from equality to a dominant role for inequality, with arbitrary closeness the important idea, producing a discontinuity (</a:t>
            </a:r>
            <a:r>
              <a:rPr lang="en-US" sz="2400" dirty="0" err="1">
                <a:solidFill>
                  <a:srgbClr val="000000"/>
                </a:solidFill>
                <a:latin typeface="Footlight MT Light"/>
                <a:cs typeface="Footlight MT Light"/>
              </a:rPr>
              <a:t>Artigue</a:t>
            </a:r>
            <a:r>
              <a:rPr lang="en-US" sz="2400" dirty="0">
                <a:solidFill>
                  <a:srgbClr val="000000"/>
                </a:solidFill>
                <a:latin typeface="Footlight MT Light"/>
                <a:cs typeface="Footlight MT Light"/>
              </a:rPr>
              <a:t>, 2010</a:t>
            </a:r>
            <a:r>
              <a:rPr lang="en-US" sz="2400" dirty="0" smtClean="0">
                <a:solidFill>
                  <a:srgbClr val="000000"/>
                </a:solidFill>
                <a:latin typeface="Footlight MT Light"/>
                <a:cs typeface="Footlight MT Light"/>
              </a:rPr>
              <a:t>)</a:t>
            </a:r>
            <a:endParaRPr lang="en-AU" sz="2400" dirty="0" smtClean="0">
              <a:solidFill>
                <a:srgbClr val="000000"/>
              </a:solidFill>
              <a:latin typeface="Footlight MT Light"/>
              <a:cs typeface="Footlight MT Light"/>
            </a:endParaRPr>
          </a:p>
          <a:p>
            <a:pPr>
              <a:spcBef>
                <a:spcPts val="0"/>
              </a:spcBef>
              <a:buClr>
                <a:schemeClr val="bg2">
                  <a:lumMod val="50000"/>
                </a:schemeClr>
              </a:buClr>
              <a:buFont typeface="Arial"/>
              <a:buChar char="•"/>
            </a:pPr>
            <a:r>
              <a:rPr lang="en-AU" sz="2400" dirty="0" err="1" smtClean="0">
                <a:solidFill>
                  <a:srgbClr val="000000"/>
                </a:solidFill>
                <a:latin typeface="Footlight MT Light"/>
                <a:cs typeface="Footlight MT Light"/>
              </a:rPr>
              <a:t>Pointwise</a:t>
            </a:r>
            <a:r>
              <a:rPr lang="en-AU" sz="2400" dirty="0" smtClean="0">
                <a:solidFill>
                  <a:srgbClr val="000000"/>
                </a:solidFill>
                <a:latin typeface="Footlight MT Light"/>
                <a:cs typeface="Footlight MT Light"/>
              </a:rPr>
              <a:t>, local and global perspectives are needed (</a:t>
            </a:r>
            <a:r>
              <a:rPr lang="en-AU" sz="2400" dirty="0" err="1" smtClean="0">
                <a:solidFill>
                  <a:srgbClr val="000000"/>
                </a:solidFill>
                <a:latin typeface="Footlight MT Light"/>
                <a:cs typeface="Footlight MT Light"/>
              </a:rPr>
              <a:t>Vandebrouck</a:t>
            </a:r>
            <a:r>
              <a:rPr lang="en-AU" sz="2400" dirty="0" smtClean="0">
                <a:solidFill>
                  <a:srgbClr val="000000"/>
                </a:solidFill>
                <a:latin typeface="Footlight MT Light"/>
                <a:cs typeface="Footlight MT Light"/>
              </a:rPr>
              <a:t>, 2010, 2011). Local is often lacking.</a:t>
            </a:r>
          </a:p>
          <a:p>
            <a:pPr>
              <a:spcBef>
                <a:spcPts val="0"/>
              </a:spcBef>
              <a:buClr>
                <a:schemeClr val="bg2">
                  <a:lumMod val="50000"/>
                </a:schemeClr>
              </a:buClr>
              <a:buFont typeface="Arial"/>
              <a:buChar char="•"/>
            </a:pPr>
            <a:r>
              <a:rPr lang="en-AU" dirty="0">
                <a:solidFill>
                  <a:srgbClr val="000000"/>
                </a:solidFill>
                <a:latin typeface="Footlight MT Light"/>
                <a:cs typeface="Footlight MT Light"/>
              </a:rPr>
              <a:t>Understanding of function is central. Students don’t conceptualise function in terms of multiple representations and process-object duality</a:t>
            </a:r>
          </a:p>
          <a:p>
            <a:pPr>
              <a:spcBef>
                <a:spcPts val="0"/>
              </a:spcBef>
              <a:buClr>
                <a:schemeClr val="bg2">
                  <a:lumMod val="50000"/>
                </a:schemeClr>
              </a:buClr>
              <a:buFont typeface="Arial"/>
              <a:buChar char="•"/>
            </a:pPr>
            <a:r>
              <a:rPr lang="en-AU" dirty="0" smtClean="0">
                <a:solidFill>
                  <a:srgbClr val="000000"/>
                </a:solidFill>
                <a:latin typeface="Footlight MT Light"/>
                <a:cs typeface="Footlight MT Light"/>
              </a:rPr>
              <a:t>Proof becomes more important.</a:t>
            </a:r>
          </a:p>
          <a:p>
            <a:pPr>
              <a:spcBef>
                <a:spcPts val="0"/>
              </a:spcBef>
              <a:buClr>
                <a:schemeClr val="bg2">
                  <a:lumMod val="50000"/>
                </a:schemeClr>
              </a:buClr>
              <a:buFont typeface="Arial"/>
              <a:buChar char="•"/>
            </a:pPr>
            <a:endParaRPr lang="en-AU" sz="2400" dirty="0">
              <a:solidFill>
                <a:srgbClr val="000000"/>
              </a:solidFill>
              <a:latin typeface="Footlight MT Light"/>
              <a:cs typeface="Footlight MT Light"/>
            </a:endParaRPr>
          </a:p>
          <a:p>
            <a:pPr marL="0" indent="0">
              <a:spcBef>
                <a:spcPts val="0"/>
              </a:spcBef>
              <a:buClr>
                <a:schemeClr val="bg2">
                  <a:lumMod val="50000"/>
                </a:schemeClr>
              </a:buClr>
              <a:buNone/>
            </a:pPr>
            <a:r>
              <a:rPr lang="en-AU" dirty="0" smtClean="0">
                <a:solidFill>
                  <a:srgbClr val="000000"/>
                </a:solidFill>
                <a:latin typeface="Footlight MT Light"/>
                <a:cs typeface="Footlight MT Light"/>
              </a:rPr>
              <a:t>	Let’s consider aspects of </a:t>
            </a:r>
            <a:r>
              <a:rPr lang="en-AU" dirty="0">
                <a:solidFill>
                  <a:srgbClr val="000000"/>
                </a:solidFill>
                <a:latin typeface="Footlight MT Light"/>
                <a:cs typeface="Footlight MT Light"/>
              </a:rPr>
              <a:t>some </a:t>
            </a:r>
            <a:r>
              <a:rPr lang="en-AU" dirty="0" smtClean="0">
                <a:solidFill>
                  <a:srgbClr val="000000"/>
                </a:solidFill>
                <a:latin typeface="Footlight MT Light"/>
                <a:cs typeface="Footlight MT Light"/>
              </a:rPr>
              <a:t>of these…</a:t>
            </a:r>
            <a:endParaRPr lang="en-AU" sz="2400" dirty="0" smtClean="0">
              <a:solidFill>
                <a:srgbClr val="000000"/>
              </a:solidFill>
              <a:latin typeface="Footlight MT Light"/>
              <a:cs typeface="Footlight MT Light"/>
            </a:endParaRPr>
          </a:p>
          <a:p>
            <a:pPr>
              <a:spcBef>
                <a:spcPts val="0"/>
              </a:spcBef>
              <a:buClr>
                <a:schemeClr val="bg2">
                  <a:lumMod val="50000"/>
                </a:schemeClr>
              </a:buClr>
              <a:buFont typeface="Wingdings" charset="2"/>
              <a:buChar char="v"/>
            </a:pPr>
            <a:endParaRPr lang="en-US" sz="2000" dirty="0" smtClean="0">
              <a:solidFill>
                <a:srgbClr val="000000"/>
              </a:solidFill>
            </a:endParaRPr>
          </a:p>
        </p:txBody>
      </p:sp>
    </p:spTree>
    <p:extLst>
      <p:ext uri="{BB962C8B-B14F-4D97-AF65-F5344CB8AC3E}">
        <p14:creationId xmlns:p14="http://schemas.microsoft.com/office/powerpoint/2010/main" val="1755409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NZ" sz="3200" dirty="0" smtClean="0">
                <a:latin typeface="Footlight MT Light"/>
                <a:cs typeface="Footlight MT Light"/>
              </a:rPr>
              <a:t>Interval Thinking</a:t>
            </a:r>
            <a:endParaRPr lang="en-US" sz="3200" dirty="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a:cs typeface="Footlight MT Light"/>
              </a:rPr>
              <a:t>The University of Auckland</a:t>
            </a:r>
            <a:endParaRPr lang="en-US" dirty="0">
              <a:latin typeface="Footlight MT Light"/>
              <a:cs typeface="Footlight MT Light"/>
            </a:endParaRPr>
          </a:p>
        </p:txBody>
      </p:sp>
      <p:sp>
        <p:nvSpPr>
          <p:cNvPr id="5" name="Rectangle 3"/>
          <p:cNvSpPr txBox="1">
            <a:spLocks noChangeArrowheads="1"/>
          </p:cNvSpPr>
          <p:nvPr/>
        </p:nvSpPr>
        <p:spPr bwMode="auto">
          <a:xfrm>
            <a:off x="685800" y="2132856"/>
            <a:ext cx="7772400" cy="374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0">
              <a:buFontTx/>
              <a:buNone/>
            </a:pPr>
            <a:r>
              <a:rPr lang="en-US" dirty="0" smtClean="0">
                <a:solidFill>
                  <a:srgbClr val="000000"/>
                </a:solidFill>
                <a:latin typeface="Footlight MT Light"/>
                <a:cs typeface="Footlight MT Light"/>
              </a:rPr>
              <a:t>Mathematics students need the ability to move between point-wise, local and global perspectives of function (</a:t>
            </a:r>
            <a:r>
              <a:rPr lang="en-US" dirty="0" err="1" smtClean="0">
                <a:solidFill>
                  <a:srgbClr val="000000"/>
                </a:solidFill>
                <a:latin typeface="Footlight MT Light"/>
                <a:cs typeface="Footlight MT Light"/>
              </a:rPr>
              <a:t>Artigue</a:t>
            </a:r>
            <a:r>
              <a:rPr lang="en-US" dirty="0" smtClean="0">
                <a:solidFill>
                  <a:srgbClr val="000000"/>
                </a:solidFill>
                <a:latin typeface="Footlight MT Light"/>
                <a:cs typeface="Footlight MT Light"/>
              </a:rPr>
              <a:t>, 2009)</a:t>
            </a:r>
            <a:r>
              <a:rPr lang="en-AU" dirty="0" smtClean="0">
                <a:solidFill>
                  <a:srgbClr val="000000"/>
                </a:solidFill>
                <a:latin typeface="Footlight MT Light"/>
                <a:cs typeface="Footlight MT Light"/>
              </a:rPr>
              <a:t> </a:t>
            </a:r>
            <a:endParaRPr lang="en-US" dirty="0" smtClean="0">
              <a:solidFill>
                <a:srgbClr val="000000"/>
              </a:solidFill>
              <a:latin typeface="Footlight MT Light"/>
              <a:cs typeface="Footlight MT Light"/>
            </a:endParaRPr>
          </a:p>
          <a:p>
            <a:pPr marL="0" indent="0">
              <a:buFontTx/>
              <a:buNone/>
            </a:pPr>
            <a:r>
              <a:rPr lang="en-US" dirty="0" smtClean="0">
                <a:solidFill>
                  <a:srgbClr val="000000"/>
                </a:solidFill>
                <a:latin typeface="Footlight MT Light"/>
                <a:cs typeface="Footlight MT Light"/>
              </a:rPr>
              <a:t>“…working at university level on functions implies that students can adopt a local perspective on functions whereas only point-wise and global perspectives are constructed at the secondary school.” (</a:t>
            </a:r>
            <a:r>
              <a:rPr lang="en-US" dirty="0" err="1" smtClean="0">
                <a:solidFill>
                  <a:srgbClr val="000000"/>
                </a:solidFill>
                <a:latin typeface="Footlight MT Light"/>
                <a:cs typeface="Footlight MT Light"/>
              </a:rPr>
              <a:t>Vandebrouck</a:t>
            </a:r>
            <a:r>
              <a:rPr lang="en-US" dirty="0" smtClean="0">
                <a:solidFill>
                  <a:srgbClr val="000000"/>
                </a:solidFill>
                <a:latin typeface="Footlight MT Light"/>
                <a:cs typeface="Footlight MT Light"/>
              </a:rPr>
              <a:t>, 2011, p. 2095).</a:t>
            </a:r>
          </a:p>
          <a:p>
            <a:pPr marL="0" indent="0">
              <a:buFontTx/>
              <a:buNone/>
            </a:pPr>
            <a:r>
              <a:rPr lang="en-US" dirty="0" smtClean="0">
                <a:solidFill>
                  <a:srgbClr val="000000"/>
                </a:solidFill>
                <a:latin typeface="Footlight MT Light"/>
                <a:cs typeface="Footlight MT Light"/>
              </a:rPr>
              <a:t>Mathematical Principle: Need to develop an interval or local view of function. </a:t>
            </a:r>
            <a:r>
              <a:rPr lang="en-US" dirty="0" smtClean="0">
                <a:latin typeface="Footlight MT Light"/>
                <a:cs typeface="Footlight MT Light"/>
              </a:rPr>
              <a:t>				</a:t>
            </a:r>
            <a:endParaRPr lang="en-AU" dirty="0" smtClean="0">
              <a:solidFill>
                <a:srgbClr val="0000FF"/>
              </a:solidFill>
              <a:latin typeface="Footlight MT Light"/>
              <a:cs typeface="Footlight MT Light"/>
            </a:endParaRPr>
          </a:p>
        </p:txBody>
      </p:sp>
    </p:spTree>
    <p:extLst>
      <p:ext uri="{BB962C8B-B14F-4D97-AF65-F5344CB8AC3E}">
        <p14:creationId xmlns:p14="http://schemas.microsoft.com/office/powerpoint/2010/main" val="288469783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685800" y="2692483"/>
            <a:ext cx="3742184" cy="3743996"/>
          </a:xfrm>
        </p:spPr>
        <p:txBody>
          <a:bodyPr/>
          <a:lstStyle/>
          <a:p>
            <a:pPr marL="0" indent="0">
              <a:buNone/>
            </a:pPr>
            <a:r>
              <a:rPr lang="en-AU" sz="2800" dirty="0" smtClean="0">
                <a:solidFill>
                  <a:srgbClr val="000000"/>
                </a:solidFill>
                <a:latin typeface="Footlight MT Light"/>
                <a:cs typeface="Footlight MT Light"/>
              </a:rPr>
              <a:t>Find the rate of change of the function </a:t>
            </a:r>
            <a:r>
              <a:rPr lang="en-AU" sz="2800" i="1" dirty="0" smtClean="0">
                <a:solidFill>
                  <a:srgbClr val="000000"/>
                </a:solidFill>
                <a:latin typeface="Footlight MT Light"/>
                <a:cs typeface="Footlight MT Light"/>
              </a:rPr>
              <a:t>f</a:t>
            </a:r>
            <a:r>
              <a:rPr lang="en-AU" sz="2800" dirty="0" smtClean="0">
                <a:solidFill>
                  <a:srgbClr val="000000"/>
                </a:solidFill>
                <a:latin typeface="Footlight MT Light"/>
                <a:cs typeface="Footlight MT Light"/>
              </a:rPr>
              <a:t>, where </a:t>
            </a:r>
            <a:br>
              <a:rPr lang="en-AU" sz="2800" dirty="0" smtClean="0">
                <a:solidFill>
                  <a:srgbClr val="000000"/>
                </a:solidFill>
                <a:latin typeface="Footlight MT Light"/>
                <a:cs typeface="Footlight MT Light"/>
              </a:rPr>
            </a:br>
            <a:r>
              <a:rPr lang="en-AU" sz="2800" i="1" dirty="0" smtClean="0">
                <a:solidFill>
                  <a:srgbClr val="000000"/>
                </a:solidFill>
                <a:latin typeface="Footlight MT Light"/>
                <a:cs typeface="Footlight MT Light"/>
              </a:rPr>
              <a:t>f(x</a:t>
            </a:r>
            <a:r>
              <a:rPr lang="en-AU" sz="2800" dirty="0" smtClean="0">
                <a:solidFill>
                  <a:srgbClr val="000000"/>
                </a:solidFill>
                <a:latin typeface="Footlight MT Light"/>
                <a:cs typeface="Footlight MT Light"/>
              </a:rPr>
              <a:t>) = </a:t>
            </a:r>
            <a:r>
              <a:rPr lang="en-AU" sz="2800" i="1" dirty="0" smtClean="0">
                <a:solidFill>
                  <a:srgbClr val="000000"/>
                </a:solidFill>
                <a:latin typeface="Footlight MT Light"/>
                <a:cs typeface="Footlight MT Light"/>
              </a:rPr>
              <a:t>x</a:t>
            </a:r>
            <a:r>
              <a:rPr lang="en-AU" sz="2800" baseline="30000" dirty="0" smtClean="0">
                <a:solidFill>
                  <a:srgbClr val="000000"/>
                </a:solidFill>
                <a:latin typeface="Footlight MT Light"/>
                <a:cs typeface="Footlight MT Light"/>
              </a:rPr>
              <a:t>3</a:t>
            </a:r>
            <a:r>
              <a:rPr lang="en-AU" sz="2800" dirty="0" smtClean="0">
                <a:solidFill>
                  <a:srgbClr val="000000"/>
                </a:solidFill>
                <a:latin typeface="Footlight MT Light"/>
                <a:cs typeface="Footlight MT Light"/>
              </a:rPr>
              <a:t>, at the point (2, 8).</a:t>
            </a:r>
          </a:p>
        </p:txBody>
      </p:sp>
      <p:pic>
        <p:nvPicPr>
          <p:cNvPr id="5" name="Picture 4"/>
          <p:cNvPicPr/>
          <p:nvPr/>
        </p:nvPicPr>
        <p:blipFill rotWithShape="1">
          <a:blip r:embed="rId3">
            <a:extLst>
              <a:ext uri="{28A0092B-C50C-407E-A947-70E740481C1C}">
                <a14:useLocalDpi xmlns:a14="http://schemas.microsoft.com/office/drawing/2010/main" val="0"/>
              </a:ext>
            </a:extLst>
          </a:blip>
          <a:srcRect l="27635" r="27868"/>
          <a:stretch/>
        </p:blipFill>
        <p:spPr bwMode="auto">
          <a:xfrm>
            <a:off x="5155561" y="2268155"/>
            <a:ext cx="3712572" cy="4320480"/>
          </a:xfrm>
          <a:prstGeom prst="rect">
            <a:avLst/>
          </a:prstGeom>
          <a:noFill/>
          <a:ln>
            <a:noFill/>
          </a:ln>
          <a:extLst>
            <a:ext uri="{53640926-AAD7-44d8-BBD7-CCE9431645EC}">
              <a14:shadowObscured xmlns:a14="http://schemas.microsoft.com/office/drawing/2010/main"/>
            </a:ext>
          </a:extLst>
        </p:spPr>
      </p:pic>
      <p:sp>
        <p:nvSpPr>
          <p:cNvPr id="7" name="Title 1"/>
          <p:cNvSpPr>
            <a:spLocks noGrp="1"/>
          </p:cNvSpPr>
          <p:nvPr>
            <p:ph type="title"/>
          </p:nvPr>
        </p:nvSpPr>
        <p:spPr>
          <a:xfrm>
            <a:off x="457200" y="773832"/>
            <a:ext cx="8229600" cy="1143000"/>
          </a:xfrm>
        </p:spPr>
        <p:txBody>
          <a:bodyPr/>
          <a:lstStyle/>
          <a:p>
            <a:r>
              <a:rPr lang="en-US" sz="3000" b="1" dirty="0" smtClean="0"/>
              <a:t/>
            </a:r>
            <a:br>
              <a:rPr lang="en-US" sz="3000" b="1" dirty="0" smtClean="0"/>
            </a:br>
            <a:r>
              <a:rPr lang="en-US" sz="3000" b="1" dirty="0" err="1" smtClean="0">
                <a:latin typeface="Footlight MT Light"/>
                <a:cs typeface="Footlight MT Light"/>
              </a:rPr>
              <a:t>Pointwise</a:t>
            </a:r>
            <a:r>
              <a:rPr lang="en-US" sz="3000" b="1" dirty="0" smtClean="0">
                <a:latin typeface="Footlight MT Light"/>
                <a:cs typeface="Footlight MT Light"/>
              </a:rPr>
              <a:t> Thinking</a:t>
            </a:r>
            <a:r>
              <a:rPr lang="en-AU" sz="3200" b="1" dirty="0" smtClean="0">
                <a:latin typeface="Footlight MT Light"/>
                <a:cs typeface="Footlight MT Light"/>
              </a:rPr>
              <a:t/>
            </a:r>
            <a:br>
              <a:rPr lang="en-AU" sz="3200" b="1" dirty="0" smtClean="0">
                <a:latin typeface="Footlight MT Light"/>
                <a:cs typeface="Footlight MT Light"/>
              </a:rPr>
            </a:br>
            <a:endParaRPr lang="en-US" sz="3200" dirty="0">
              <a:latin typeface="Footlight MT Light"/>
              <a:cs typeface="Footlight MT Light"/>
            </a:endParaRPr>
          </a:p>
        </p:txBody>
      </p:sp>
      <p:sp>
        <p:nvSpPr>
          <p:cNvPr id="6"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279609444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685800" y="2057401"/>
            <a:ext cx="8278688" cy="3743996"/>
          </a:xfrm>
        </p:spPr>
        <p:txBody>
          <a:bodyPr/>
          <a:lstStyle/>
          <a:p>
            <a:pPr marL="0" indent="0">
              <a:buNone/>
            </a:pPr>
            <a:r>
              <a:rPr lang="en-AU" dirty="0">
                <a:latin typeface="Footlight MT Light"/>
                <a:cs typeface="Footlight MT Light"/>
              </a:rPr>
              <a:t>G</a:t>
            </a:r>
            <a:r>
              <a:rPr lang="en-AU" dirty="0" smtClean="0">
                <a:latin typeface="Footlight MT Light"/>
                <a:cs typeface="Footlight MT Light"/>
              </a:rPr>
              <a:t>lobal </a:t>
            </a:r>
            <a:r>
              <a:rPr lang="en-AU" dirty="0">
                <a:latin typeface="Footlight MT Light"/>
                <a:cs typeface="Footlight MT Light"/>
              </a:rPr>
              <a:t>thinking involves considering the function across the whole of its domain. </a:t>
            </a:r>
            <a:endParaRPr lang="en-AU" dirty="0" smtClean="0">
              <a:latin typeface="Footlight MT Light"/>
              <a:cs typeface="Footlight MT Light"/>
            </a:endParaRPr>
          </a:p>
          <a:p>
            <a:pPr marL="0" indent="0">
              <a:buNone/>
            </a:pPr>
            <a:r>
              <a:rPr lang="en-AU" dirty="0" smtClean="0">
                <a:latin typeface="Footlight MT Light"/>
                <a:cs typeface="Footlight MT Light"/>
              </a:rPr>
              <a:t>The </a:t>
            </a:r>
            <a:r>
              <a:rPr lang="en-AU" dirty="0">
                <a:latin typeface="Footlight MT Light"/>
                <a:cs typeface="Footlight MT Light"/>
              </a:rPr>
              <a:t>algebraic approach to global thinking will often involve statements such as ‘</a:t>
            </a:r>
            <a:r>
              <a:rPr lang="en-AU" i="1" dirty="0">
                <a:latin typeface="Footlight MT Light"/>
                <a:cs typeface="Footlight MT Light"/>
              </a:rPr>
              <a:t>∀</a:t>
            </a:r>
            <a:r>
              <a:rPr lang="en-AU" i="1" dirty="0" err="1">
                <a:latin typeface="Footlight MT Light"/>
                <a:cs typeface="Footlight MT Light"/>
              </a:rPr>
              <a:t>x∈D</a:t>
            </a:r>
            <a:r>
              <a:rPr lang="en-AU" i="1" baseline="-25000" dirty="0" err="1">
                <a:latin typeface="Footlight MT Light"/>
                <a:cs typeface="Footlight MT Light"/>
              </a:rPr>
              <a:t>f</a:t>
            </a:r>
            <a:r>
              <a:rPr lang="en-AU" dirty="0" smtClean="0">
                <a:latin typeface="Footlight MT Light"/>
                <a:cs typeface="Footlight MT Light"/>
              </a:rPr>
              <a:t>’</a:t>
            </a:r>
            <a:r>
              <a:rPr lang="en-AU" dirty="0">
                <a:latin typeface="Footlight MT Light"/>
                <a:cs typeface="Footlight MT Light"/>
              </a:rPr>
              <a:t>, where </a:t>
            </a:r>
            <a:r>
              <a:rPr lang="en-AU" i="1" dirty="0" err="1">
                <a:latin typeface="Footlight MT Light"/>
                <a:cs typeface="Footlight MT Light"/>
              </a:rPr>
              <a:t>D</a:t>
            </a:r>
            <a:r>
              <a:rPr lang="en-AU" i="1" baseline="-25000" dirty="0" err="1">
                <a:latin typeface="Footlight MT Light"/>
                <a:cs typeface="Footlight MT Light"/>
              </a:rPr>
              <a:t>f</a:t>
            </a:r>
            <a:r>
              <a:rPr lang="en-AU" dirty="0" smtClean="0">
                <a:latin typeface="Footlight MT Light"/>
                <a:cs typeface="Footlight MT Light"/>
              </a:rPr>
              <a:t> </a:t>
            </a:r>
            <a:r>
              <a:rPr lang="en-AU" dirty="0">
                <a:latin typeface="Footlight MT Light"/>
                <a:cs typeface="Footlight MT Light"/>
              </a:rPr>
              <a:t>is the domain of the </a:t>
            </a:r>
            <a:r>
              <a:rPr lang="en-AU" dirty="0" smtClean="0">
                <a:latin typeface="Footlight MT Light"/>
                <a:cs typeface="Footlight MT Light"/>
              </a:rPr>
              <a:t>function </a:t>
            </a:r>
            <a:r>
              <a:rPr lang="en-AU" i="1" dirty="0" smtClean="0">
                <a:latin typeface="Footlight MT Light"/>
                <a:cs typeface="Footlight MT Light"/>
              </a:rPr>
              <a:t>f</a:t>
            </a:r>
            <a:r>
              <a:rPr lang="en-AU" dirty="0" smtClean="0">
                <a:latin typeface="Footlight MT Light"/>
                <a:cs typeface="Footlight MT Light"/>
              </a:rPr>
              <a:t>. </a:t>
            </a:r>
          </a:p>
          <a:p>
            <a:pPr marL="0" indent="0">
              <a:buNone/>
            </a:pPr>
            <a:r>
              <a:rPr lang="en-AU" dirty="0" smtClean="0">
                <a:latin typeface="Footlight MT Light"/>
                <a:cs typeface="Footlight MT Light"/>
              </a:rPr>
              <a:t>Examples </a:t>
            </a:r>
            <a:r>
              <a:rPr lang="en-AU" dirty="0">
                <a:latin typeface="Footlight MT Light"/>
                <a:cs typeface="Footlight MT Light"/>
              </a:rPr>
              <a:t>include whether a function is even or odd (so for odd functions</a:t>
            </a:r>
            <a:r>
              <a:rPr lang="en-AU" i="1" dirty="0">
                <a:latin typeface="Footlight MT Light"/>
                <a:cs typeface="Footlight MT Light"/>
              </a:rPr>
              <a:t> </a:t>
            </a:r>
            <a:r>
              <a:rPr lang="en-AU" i="1" dirty="0" smtClean="0">
                <a:latin typeface="Footlight MT Light"/>
                <a:cs typeface="Footlight MT Light"/>
              </a:rPr>
              <a:t>f(a)=</a:t>
            </a:r>
            <a:r>
              <a:rPr lang="en-AU" i="1" dirty="0">
                <a:latin typeface="Footlight MT Light"/>
                <a:cs typeface="Footlight MT Light"/>
              </a:rPr>
              <a:t>–</a:t>
            </a:r>
            <a:r>
              <a:rPr lang="en-AU" i="1" dirty="0" smtClean="0">
                <a:latin typeface="Footlight MT Light"/>
                <a:cs typeface="Footlight MT Light"/>
              </a:rPr>
              <a:t>f(a), </a:t>
            </a:r>
            <a:r>
              <a:rPr lang="en-AU" i="1" dirty="0">
                <a:latin typeface="Footlight MT Light"/>
                <a:cs typeface="Footlight MT Light"/>
              </a:rPr>
              <a:t>∀</a:t>
            </a:r>
            <a:r>
              <a:rPr lang="en-AU" i="1" dirty="0" err="1">
                <a:latin typeface="Footlight MT Light"/>
                <a:cs typeface="Footlight MT Light"/>
              </a:rPr>
              <a:t>a∈D</a:t>
            </a:r>
            <a:r>
              <a:rPr lang="en-AU" i="1" baseline="-25000" dirty="0" err="1">
                <a:latin typeface="Footlight MT Light"/>
                <a:cs typeface="Footlight MT Light"/>
              </a:rPr>
              <a:t>f</a:t>
            </a:r>
            <a:r>
              <a:rPr lang="en-AU" dirty="0" smtClean="0">
                <a:latin typeface="Footlight MT Light"/>
                <a:cs typeface="Footlight MT Light"/>
              </a:rPr>
              <a:t>)</a:t>
            </a:r>
            <a:r>
              <a:rPr lang="en-AU" dirty="0">
                <a:latin typeface="Footlight MT Light"/>
                <a:cs typeface="Footlight MT Light"/>
              </a:rPr>
              <a:t>, </a:t>
            </a:r>
            <a:r>
              <a:rPr lang="en-AU" dirty="0" smtClean="0">
                <a:latin typeface="Footlight MT Light"/>
                <a:cs typeface="Footlight MT Light"/>
              </a:rPr>
              <a:t>a </a:t>
            </a:r>
            <a:r>
              <a:rPr lang="en-AU" dirty="0">
                <a:latin typeface="Footlight MT Light"/>
                <a:cs typeface="Footlight MT Light"/>
              </a:rPr>
              <a:t>periodic function (where, for some </a:t>
            </a:r>
            <a:r>
              <a:rPr lang="en-AU" i="1" dirty="0">
                <a:latin typeface="Footlight MT Light"/>
                <a:cs typeface="Footlight MT Light"/>
              </a:rPr>
              <a:t>k</a:t>
            </a:r>
            <a:r>
              <a:rPr lang="en-AU" dirty="0">
                <a:latin typeface="Footlight MT Light"/>
                <a:cs typeface="Footlight MT Light"/>
              </a:rPr>
              <a:t>, </a:t>
            </a:r>
            <a:r>
              <a:rPr lang="en-AU" i="1" dirty="0" smtClean="0">
                <a:latin typeface="Footlight MT Light"/>
                <a:cs typeface="Footlight MT Light"/>
              </a:rPr>
              <a:t>f(</a:t>
            </a:r>
            <a:r>
              <a:rPr lang="en-AU" i="1" dirty="0" err="1" smtClean="0">
                <a:latin typeface="Footlight MT Light"/>
                <a:cs typeface="Footlight MT Light"/>
              </a:rPr>
              <a:t>a</a:t>
            </a:r>
            <a:r>
              <a:rPr lang="en-AU" i="1" dirty="0" err="1">
                <a:latin typeface="Footlight MT Light"/>
                <a:cs typeface="Footlight MT Light"/>
              </a:rPr>
              <a:t>+</a:t>
            </a:r>
            <a:r>
              <a:rPr lang="en-AU" i="1" dirty="0" err="1" smtClean="0">
                <a:latin typeface="Footlight MT Light"/>
                <a:cs typeface="Footlight MT Light"/>
              </a:rPr>
              <a:t>k</a:t>
            </a:r>
            <a:r>
              <a:rPr lang="en-AU" i="1" dirty="0" smtClean="0">
                <a:latin typeface="Footlight MT Light"/>
                <a:cs typeface="Footlight MT Light"/>
              </a:rPr>
              <a:t>)=f(a), </a:t>
            </a:r>
            <a:r>
              <a:rPr lang="en-AU" i="1" dirty="0">
                <a:latin typeface="Footlight MT Light"/>
                <a:cs typeface="Footlight MT Light"/>
              </a:rPr>
              <a:t>∀</a:t>
            </a:r>
            <a:r>
              <a:rPr lang="en-AU" i="1" dirty="0" err="1">
                <a:latin typeface="Footlight MT Light"/>
                <a:cs typeface="Footlight MT Light"/>
              </a:rPr>
              <a:t>a∈D</a:t>
            </a:r>
            <a:r>
              <a:rPr lang="en-AU" i="1" baseline="-25000" dirty="0" err="1">
                <a:latin typeface="Footlight MT Light"/>
                <a:cs typeface="Footlight MT Light"/>
              </a:rPr>
              <a:t>f</a:t>
            </a:r>
            <a:r>
              <a:rPr lang="en-AU" dirty="0" smtClean="0">
                <a:latin typeface="Footlight MT Light"/>
                <a:cs typeface="Footlight MT Light"/>
              </a:rPr>
              <a:t>) </a:t>
            </a:r>
            <a:r>
              <a:rPr lang="en-AU" dirty="0">
                <a:latin typeface="Footlight MT Light"/>
                <a:cs typeface="Footlight MT Light"/>
              </a:rPr>
              <a:t>and transformations of functions (a translation, for example, where </a:t>
            </a:r>
            <a:r>
              <a:rPr lang="en-AU" i="1" dirty="0" smtClean="0">
                <a:latin typeface="Footlight MT Light"/>
                <a:cs typeface="Footlight MT Light"/>
              </a:rPr>
              <a:t>g(a)=f(a</a:t>
            </a:r>
            <a:r>
              <a:rPr lang="en-AU" i="1" dirty="0">
                <a:latin typeface="Footlight MT Light"/>
                <a:cs typeface="Footlight MT Light"/>
              </a:rPr>
              <a:t>–</a:t>
            </a:r>
            <a:r>
              <a:rPr lang="en-AU" i="1" dirty="0" smtClean="0">
                <a:latin typeface="Footlight MT Light"/>
                <a:cs typeface="Footlight MT Light"/>
              </a:rPr>
              <a:t>h)+</a:t>
            </a:r>
            <a:r>
              <a:rPr lang="en-AU" i="1" dirty="0">
                <a:latin typeface="Footlight MT Light"/>
                <a:cs typeface="Footlight MT Light"/>
              </a:rPr>
              <a:t>k, ∀</a:t>
            </a:r>
            <a:r>
              <a:rPr lang="en-AU" i="1" dirty="0" err="1">
                <a:latin typeface="Footlight MT Light"/>
                <a:cs typeface="Footlight MT Light"/>
              </a:rPr>
              <a:t>a∈D</a:t>
            </a:r>
            <a:r>
              <a:rPr lang="en-AU" i="1" baseline="-25000" dirty="0" err="1">
                <a:latin typeface="Footlight MT Light"/>
                <a:cs typeface="Footlight MT Light"/>
              </a:rPr>
              <a:t>f</a:t>
            </a:r>
            <a:r>
              <a:rPr lang="en-AU" dirty="0">
                <a:latin typeface="Footlight MT Light"/>
                <a:cs typeface="Footlight MT Light"/>
              </a:rPr>
              <a:t>).</a:t>
            </a:r>
            <a:r>
              <a:rPr lang="en-NZ" dirty="0">
                <a:latin typeface="Footlight MT Light"/>
                <a:cs typeface="Footlight MT Light"/>
              </a:rPr>
              <a:t> </a:t>
            </a:r>
            <a:endParaRPr lang="en-AU" dirty="0" smtClean="0">
              <a:solidFill>
                <a:schemeClr val="tx1"/>
              </a:solidFill>
              <a:latin typeface="Footlight MT Light"/>
              <a:cs typeface="Footlight MT Light"/>
            </a:endParaRPr>
          </a:p>
        </p:txBody>
      </p:sp>
      <p:sp>
        <p:nvSpPr>
          <p:cNvPr id="10" name="Title 1"/>
          <p:cNvSpPr>
            <a:spLocks noGrp="1"/>
          </p:cNvSpPr>
          <p:nvPr>
            <p:ph type="title"/>
          </p:nvPr>
        </p:nvSpPr>
        <p:spPr/>
        <p:txBody>
          <a:bodyPr/>
          <a:lstStyle/>
          <a:p>
            <a:r>
              <a:rPr lang="en-US" sz="3000" b="1" dirty="0" smtClean="0">
                <a:latin typeface="Footlight MT Light"/>
                <a:cs typeface="Footlight MT Light"/>
              </a:rPr>
              <a:t>Global Thinking about Functions</a:t>
            </a:r>
            <a:endParaRPr lang="en-US" sz="3200" dirty="0">
              <a:latin typeface="Footlight MT Light"/>
              <a:cs typeface="Footlight MT Light"/>
            </a:endParaRPr>
          </a:p>
        </p:txBody>
      </p:sp>
      <p:sp>
        <p:nvSpPr>
          <p:cNvPr id="4"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34280243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908720"/>
            <a:ext cx="7772400" cy="685800"/>
          </a:xfrm>
        </p:spPr>
        <p:txBody>
          <a:bodyPr/>
          <a:lstStyle/>
          <a:p>
            <a:r>
              <a:rPr lang="en-NZ" sz="3200" dirty="0" smtClean="0">
                <a:latin typeface="Footlight MT Light"/>
                <a:cs typeface="Footlight MT Light"/>
              </a:rPr>
              <a:t>A Common Examination Focus</a:t>
            </a:r>
            <a:endParaRPr lang="en-US" sz="3200" dirty="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2" name="Picture 1"/>
          <p:cNvPicPr>
            <a:picLocks noChangeAspect="1"/>
          </p:cNvPicPr>
          <p:nvPr/>
        </p:nvPicPr>
        <p:blipFill rotWithShape="1">
          <a:blip r:embed="rId3"/>
          <a:srcRect l="48280" r="2271" b="64147"/>
          <a:stretch/>
        </p:blipFill>
        <p:spPr>
          <a:xfrm>
            <a:off x="1547664" y="2852936"/>
            <a:ext cx="4435642" cy="542156"/>
          </a:xfrm>
          <a:prstGeom prst="rect">
            <a:avLst/>
          </a:prstGeom>
        </p:spPr>
      </p:pic>
      <p:pic>
        <p:nvPicPr>
          <p:cNvPr id="5" name="Picture 1"/>
          <p:cNvPicPr>
            <a:picLocks noChangeAspect="1"/>
          </p:cNvPicPr>
          <p:nvPr/>
        </p:nvPicPr>
        <p:blipFill rotWithShape="1">
          <a:blip r:embed="rId4">
            <a:extLst>
              <a:ext uri="{28A0092B-C50C-407E-A947-70E740481C1C}">
                <a14:useLocalDpi xmlns:a14="http://schemas.microsoft.com/office/drawing/2010/main" val="0"/>
              </a:ext>
            </a:extLst>
          </a:blip>
          <a:srcRect t="3284" b="9600"/>
          <a:stretch/>
        </p:blipFill>
        <p:spPr bwMode="auto">
          <a:xfrm>
            <a:off x="1524001" y="4406900"/>
            <a:ext cx="5064224"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srcRect l="4622" r="67799" b="65223"/>
          <a:stretch/>
        </p:blipFill>
        <p:spPr>
          <a:xfrm>
            <a:off x="1691679" y="1772816"/>
            <a:ext cx="2473921" cy="525884"/>
          </a:xfrm>
          <a:prstGeom prst="rect">
            <a:avLst/>
          </a:prstGeom>
        </p:spPr>
      </p:pic>
      <p:pic>
        <p:nvPicPr>
          <p:cNvPr id="7" name="Picture 6"/>
          <p:cNvPicPr>
            <a:picLocks noChangeAspect="1"/>
          </p:cNvPicPr>
          <p:nvPr/>
        </p:nvPicPr>
        <p:blipFill rotWithShape="1">
          <a:blip r:embed="rId3"/>
          <a:srcRect l="4622" t="59972" r="64259"/>
          <a:stretch/>
        </p:blipFill>
        <p:spPr>
          <a:xfrm>
            <a:off x="1691681" y="2348880"/>
            <a:ext cx="2791420" cy="605284"/>
          </a:xfrm>
          <a:prstGeom prst="rect">
            <a:avLst/>
          </a:prstGeom>
        </p:spPr>
      </p:pic>
      <p:pic>
        <p:nvPicPr>
          <p:cNvPr id="8" name="Picture 7"/>
          <p:cNvPicPr>
            <a:picLocks noChangeAspect="1"/>
          </p:cNvPicPr>
          <p:nvPr/>
        </p:nvPicPr>
        <p:blipFill rotWithShape="1">
          <a:blip r:embed="rId3"/>
          <a:srcRect l="48280" t="57126" r="28104"/>
          <a:stretch/>
        </p:blipFill>
        <p:spPr>
          <a:xfrm>
            <a:off x="1691680" y="3573016"/>
            <a:ext cx="2118320" cy="648320"/>
          </a:xfrm>
          <a:prstGeom prst="rect">
            <a:avLst/>
          </a:prstGeom>
        </p:spPr>
      </p:pic>
    </p:spTree>
    <p:extLst>
      <p:ext uri="{BB962C8B-B14F-4D97-AF65-F5344CB8AC3E}">
        <p14:creationId xmlns:p14="http://schemas.microsoft.com/office/powerpoint/2010/main" val="78414327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685800" y="2057401"/>
            <a:ext cx="3742184" cy="3743996"/>
          </a:xfrm>
        </p:spPr>
        <p:txBody>
          <a:bodyPr/>
          <a:lstStyle/>
          <a:p>
            <a:pPr marL="0" indent="0">
              <a:buNone/>
            </a:pPr>
            <a:endParaRPr lang="en-AU" dirty="0" smtClean="0">
              <a:latin typeface="Footlight MT Light"/>
              <a:cs typeface="Footlight MT Light"/>
            </a:endParaRPr>
          </a:p>
          <a:p>
            <a:pPr marL="0" indent="0">
              <a:buNone/>
            </a:pPr>
            <a:r>
              <a:rPr lang="en-AU" dirty="0" smtClean="0">
                <a:solidFill>
                  <a:schemeClr val="tx1"/>
                </a:solidFill>
                <a:latin typeface="Footlight MT Light"/>
                <a:cs typeface="Footlight MT Light"/>
              </a:rPr>
              <a:t>If the function </a:t>
            </a:r>
            <a:r>
              <a:rPr lang="en-AU" i="1" dirty="0" smtClean="0">
                <a:solidFill>
                  <a:schemeClr val="tx1"/>
                </a:solidFill>
                <a:latin typeface="Footlight MT Light"/>
                <a:cs typeface="Footlight MT Light"/>
              </a:rPr>
              <a:t>f</a:t>
            </a:r>
            <a:r>
              <a:rPr lang="en-AU" dirty="0" smtClean="0">
                <a:solidFill>
                  <a:schemeClr val="tx1"/>
                </a:solidFill>
                <a:latin typeface="Footlight MT Light"/>
                <a:cs typeface="Footlight MT Light"/>
              </a:rPr>
              <a:t> is such that</a:t>
            </a:r>
            <a:br>
              <a:rPr lang="en-AU" dirty="0" smtClean="0">
                <a:solidFill>
                  <a:schemeClr val="tx1"/>
                </a:solidFill>
                <a:latin typeface="Footlight MT Light"/>
                <a:cs typeface="Footlight MT Light"/>
              </a:rPr>
            </a:br>
            <a:r>
              <a:rPr lang="en-AU" i="1" dirty="0" smtClean="0">
                <a:solidFill>
                  <a:schemeClr val="tx1"/>
                </a:solidFill>
                <a:latin typeface="Footlight MT Light"/>
                <a:cs typeface="Footlight MT Light"/>
              </a:rPr>
              <a:t>f(x</a:t>
            </a:r>
            <a:r>
              <a:rPr lang="en-AU" dirty="0" smtClean="0">
                <a:solidFill>
                  <a:schemeClr val="tx1"/>
                </a:solidFill>
                <a:latin typeface="Footlight MT Light"/>
                <a:cs typeface="Footlight MT Light"/>
              </a:rPr>
              <a:t>) = </a:t>
            </a:r>
            <a:r>
              <a:rPr lang="en-AU" i="1" dirty="0" smtClean="0">
                <a:solidFill>
                  <a:schemeClr val="tx1"/>
                </a:solidFill>
                <a:latin typeface="Footlight MT Light"/>
                <a:cs typeface="Footlight MT Light"/>
              </a:rPr>
              <a:t>x</a:t>
            </a:r>
            <a:r>
              <a:rPr lang="en-AU" baseline="30000" dirty="0" smtClean="0">
                <a:solidFill>
                  <a:schemeClr val="tx1"/>
                </a:solidFill>
                <a:latin typeface="Footlight MT Light"/>
                <a:cs typeface="Footlight MT Light"/>
              </a:rPr>
              <a:t>3</a:t>
            </a:r>
            <a:r>
              <a:rPr lang="en-AU" dirty="0" smtClean="0">
                <a:solidFill>
                  <a:schemeClr val="tx1"/>
                </a:solidFill>
                <a:latin typeface="Footlight MT Light"/>
                <a:cs typeface="Footlight MT Light"/>
              </a:rPr>
              <a:t>, sketch the graph of </a:t>
            </a:r>
            <a:br>
              <a:rPr lang="en-AU" dirty="0" smtClean="0">
                <a:solidFill>
                  <a:schemeClr val="tx1"/>
                </a:solidFill>
                <a:latin typeface="Footlight MT Light"/>
                <a:cs typeface="Footlight MT Light"/>
              </a:rPr>
            </a:br>
            <a:r>
              <a:rPr lang="en-AU" i="1" dirty="0" smtClean="0">
                <a:solidFill>
                  <a:schemeClr val="tx1"/>
                </a:solidFill>
                <a:latin typeface="Footlight MT Light"/>
                <a:cs typeface="Footlight MT Light"/>
              </a:rPr>
              <a:t>y</a:t>
            </a:r>
            <a:r>
              <a:rPr lang="en-AU" dirty="0" smtClean="0">
                <a:solidFill>
                  <a:schemeClr val="tx1"/>
                </a:solidFill>
                <a:latin typeface="Footlight MT Light"/>
                <a:cs typeface="Footlight MT Light"/>
              </a:rPr>
              <a:t> = </a:t>
            </a:r>
            <a:r>
              <a:rPr lang="en-AU" i="1" dirty="0" smtClean="0">
                <a:solidFill>
                  <a:schemeClr val="tx1"/>
                </a:solidFill>
                <a:latin typeface="Footlight MT Light"/>
                <a:cs typeface="Footlight MT Light"/>
              </a:rPr>
              <a:t>f</a:t>
            </a:r>
            <a:r>
              <a:rPr lang="en-AU" dirty="0" smtClean="0">
                <a:solidFill>
                  <a:schemeClr val="tx1"/>
                </a:solidFill>
                <a:latin typeface="Footlight MT Light"/>
                <a:cs typeface="Footlight MT Light"/>
              </a:rPr>
              <a:t>(</a:t>
            </a:r>
            <a:r>
              <a:rPr lang="en-AU" i="1" dirty="0" smtClean="0">
                <a:solidFill>
                  <a:schemeClr val="tx1"/>
                </a:solidFill>
                <a:latin typeface="Footlight MT Light"/>
                <a:cs typeface="Footlight MT Light"/>
              </a:rPr>
              <a:t>x</a:t>
            </a:r>
            <a:r>
              <a:rPr lang="en-AU" dirty="0" smtClean="0">
                <a:solidFill>
                  <a:schemeClr val="tx1"/>
                </a:solidFill>
                <a:latin typeface="Footlight MT Light"/>
                <a:cs typeface="Footlight MT Light"/>
              </a:rPr>
              <a:t> – 1) – 1.</a:t>
            </a:r>
          </a:p>
          <a:p>
            <a:pPr marL="0" indent="0">
              <a:buNone/>
            </a:pPr>
            <a:endParaRPr lang="en-AU" dirty="0">
              <a:solidFill>
                <a:schemeClr val="tx1"/>
              </a:solidFill>
              <a:latin typeface="Footlight MT Light"/>
              <a:cs typeface="Footlight MT Light"/>
            </a:endParaRPr>
          </a:p>
          <a:p>
            <a:pPr marL="0" indent="0">
              <a:buNone/>
            </a:pPr>
            <a:r>
              <a:rPr lang="en-AU" dirty="0" smtClean="0">
                <a:solidFill>
                  <a:schemeClr val="tx1"/>
                </a:solidFill>
                <a:latin typeface="Footlight MT Light"/>
                <a:cs typeface="Footlight MT Light"/>
              </a:rPr>
              <a:t>Translate by (1, –1)</a:t>
            </a:r>
          </a:p>
        </p:txBody>
      </p:sp>
      <p:pic>
        <p:nvPicPr>
          <p:cNvPr id="6" name="Picture 5"/>
          <p:cNvPicPr/>
          <p:nvPr/>
        </p:nvPicPr>
        <p:blipFill rotWithShape="1">
          <a:blip r:embed="rId3">
            <a:extLst>
              <a:ext uri="{28A0092B-C50C-407E-A947-70E740481C1C}">
                <a14:useLocalDpi xmlns:a14="http://schemas.microsoft.com/office/drawing/2010/main" val="0"/>
              </a:ext>
            </a:extLst>
          </a:blip>
          <a:srcRect l="20243" r="29474"/>
          <a:stretch/>
        </p:blipFill>
        <p:spPr bwMode="auto">
          <a:xfrm>
            <a:off x="4860032" y="2060848"/>
            <a:ext cx="3441943" cy="3816424"/>
          </a:xfrm>
          <a:prstGeom prst="rect">
            <a:avLst/>
          </a:prstGeom>
          <a:noFill/>
          <a:ln>
            <a:noFill/>
          </a:ln>
          <a:extLst>
            <a:ext uri="{53640926-AAD7-44d8-BBD7-CCE9431645EC}">
              <a14:shadowObscured xmlns:a14="http://schemas.microsoft.com/office/drawing/2010/main"/>
            </a:ext>
          </a:extLst>
        </p:spPr>
      </p:pic>
      <p:cxnSp>
        <p:nvCxnSpPr>
          <p:cNvPr id="3" name="Straight Arrow Connector 2"/>
          <p:cNvCxnSpPr/>
          <p:nvPr/>
        </p:nvCxnSpPr>
        <p:spPr bwMode="auto">
          <a:xfrm>
            <a:off x="6084168" y="3717032"/>
            <a:ext cx="648072" cy="576064"/>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7" name="Straight Arrow Connector 6"/>
          <p:cNvCxnSpPr/>
          <p:nvPr/>
        </p:nvCxnSpPr>
        <p:spPr bwMode="auto">
          <a:xfrm>
            <a:off x="5364088" y="4293096"/>
            <a:ext cx="648072" cy="576064"/>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a:off x="6732240" y="3356992"/>
            <a:ext cx="648072" cy="576064"/>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a:off x="6948264" y="2636912"/>
            <a:ext cx="648072" cy="576064"/>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
        <p:nvSpPr>
          <p:cNvPr id="10" name="Title 1"/>
          <p:cNvSpPr>
            <a:spLocks noGrp="1"/>
          </p:cNvSpPr>
          <p:nvPr>
            <p:ph type="title"/>
          </p:nvPr>
        </p:nvSpPr>
        <p:spPr/>
        <p:txBody>
          <a:bodyPr/>
          <a:lstStyle/>
          <a:p>
            <a:r>
              <a:rPr lang="en-US" sz="3000" b="1" dirty="0" smtClean="0"/>
              <a:t/>
            </a:r>
            <a:br>
              <a:rPr lang="en-US" sz="3000" b="1" dirty="0" smtClean="0"/>
            </a:br>
            <a:r>
              <a:rPr lang="en-US" sz="3000" b="1" dirty="0" smtClean="0">
                <a:latin typeface="Footlight MT Light"/>
                <a:cs typeface="Footlight MT Light"/>
              </a:rPr>
              <a:t>Global Thinking</a:t>
            </a:r>
            <a:r>
              <a:rPr lang="en-AU" sz="3200" b="1" dirty="0" smtClean="0">
                <a:latin typeface="Footlight MT Light"/>
                <a:cs typeface="Footlight MT Light"/>
              </a:rPr>
              <a:t/>
            </a:r>
            <a:br>
              <a:rPr lang="en-AU" sz="3200" b="1" dirty="0" smtClean="0">
                <a:latin typeface="Footlight MT Light"/>
                <a:cs typeface="Footlight MT Light"/>
              </a:rPr>
            </a:br>
            <a:endParaRPr lang="en-US" sz="3200" dirty="0">
              <a:latin typeface="Footlight MT Light"/>
              <a:cs typeface="Footlight MT Light"/>
            </a:endParaRPr>
          </a:p>
        </p:txBody>
      </p:sp>
      <p:sp>
        <p:nvSpPr>
          <p:cNvPr id="11"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1896415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685800" y="2057401"/>
            <a:ext cx="3742184" cy="3743996"/>
          </a:xfrm>
        </p:spPr>
        <p:txBody>
          <a:bodyPr>
            <a:normAutofit fontScale="85000" lnSpcReduction="10000"/>
          </a:bodyPr>
          <a:lstStyle/>
          <a:p>
            <a:pPr marL="0" indent="0">
              <a:buNone/>
            </a:pPr>
            <a:endParaRPr lang="en-AU" dirty="0" smtClean="0">
              <a:latin typeface="Footlight MT Light"/>
              <a:cs typeface="Footlight MT Light"/>
            </a:endParaRPr>
          </a:p>
          <a:p>
            <a:pPr marL="0" indent="0">
              <a:buNone/>
            </a:pPr>
            <a:r>
              <a:rPr lang="en-AU" dirty="0">
                <a:solidFill>
                  <a:srgbClr val="000000"/>
                </a:solidFill>
                <a:latin typeface="Footlight MT Light"/>
                <a:cs typeface="Footlight MT Light"/>
              </a:rPr>
              <a:t>T</a:t>
            </a:r>
            <a:r>
              <a:rPr lang="en-AU" dirty="0" smtClean="0">
                <a:solidFill>
                  <a:srgbClr val="000000"/>
                </a:solidFill>
                <a:latin typeface="Footlight MT Light"/>
                <a:cs typeface="Footlight MT Light"/>
              </a:rPr>
              <a:t>he function </a:t>
            </a:r>
            <a:r>
              <a:rPr lang="en-AU" i="1" dirty="0" smtClean="0">
                <a:solidFill>
                  <a:srgbClr val="000000"/>
                </a:solidFill>
                <a:latin typeface="Footlight MT Light"/>
                <a:cs typeface="Footlight MT Light"/>
              </a:rPr>
              <a:t>f</a:t>
            </a:r>
            <a:r>
              <a:rPr lang="en-AU" dirty="0" smtClean="0">
                <a:solidFill>
                  <a:srgbClr val="000000"/>
                </a:solidFill>
                <a:latin typeface="Footlight MT Light"/>
                <a:cs typeface="Footlight MT Light"/>
              </a:rPr>
              <a:t> is such that</a:t>
            </a:r>
            <a:br>
              <a:rPr lang="en-AU" dirty="0" smtClean="0">
                <a:solidFill>
                  <a:srgbClr val="000000"/>
                </a:solidFill>
                <a:latin typeface="Footlight MT Light"/>
                <a:cs typeface="Footlight MT Light"/>
              </a:rPr>
            </a:br>
            <a:r>
              <a:rPr lang="en-AU" i="1" dirty="0" smtClean="0">
                <a:solidFill>
                  <a:srgbClr val="000000"/>
                </a:solidFill>
                <a:latin typeface="Footlight MT Light"/>
                <a:cs typeface="Footlight MT Light"/>
              </a:rPr>
              <a:t>f(x</a:t>
            </a:r>
            <a:r>
              <a:rPr lang="en-AU" dirty="0" smtClean="0">
                <a:solidFill>
                  <a:srgbClr val="000000"/>
                </a:solidFill>
                <a:latin typeface="Footlight MT Light"/>
                <a:cs typeface="Footlight MT Light"/>
              </a:rPr>
              <a:t>) = </a:t>
            </a:r>
            <a:r>
              <a:rPr lang="en-AU" i="1" dirty="0" smtClean="0">
                <a:solidFill>
                  <a:srgbClr val="000000"/>
                </a:solidFill>
                <a:latin typeface="Footlight MT Light"/>
                <a:cs typeface="Footlight MT Light"/>
              </a:rPr>
              <a:t>x</a:t>
            </a:r>
            <a:r>
              <a:rPr lang="en-AU" baseline="30000" dirty="0" smtClean="0">
                <a:solidFill>
                  <a:srgbClr val="000000"/>
                </a:solidFill>
                <a:latin typeface="Footlight MT Light"/>
                <a:cs typeface="Footlight MT Light"/>
              </a:rPr>
              <a:t>3</a:t>
            </a:r>
            <a:r>
              <a:rPr lang="en-AU" dirty="0" smtClean="0">
                <a:solidFill>
                  <a:srgbClr val="000000"/>
                </a:solidFill>
                <a:latin typeface="Footlight MT Light"/>
                <a:cs typeface="Footlight MT Light"/>
              </a:rPr>
              <a:t>–3</a:t>
            </a:r>
            <a:r>
              <a:rPr lang="en-AU" i="1" dirty="0" smtClean="0">
                <a:solidFill>
                  <a:srgbClr val="000000"/>
                </a:solidFill>
                <a:latin typeface="Footlight MT Light"/>
                <a:cs typeface="Footlight MT Light"/>
              </a:rPr>
              <a:t>x</a:t>
            </a:r>
            <a:r>
              <a:rPr lang="en-AU" baseline="30000" dirty="0" smtClean="0">
                <a:solidFill>
                  <a:srgbClr val="000000"/>
                </a:solidFill>
                <a:latin typeface="Footlight MT Light"/>
                <a:cs typeface="Footlight MT Light"/>
              </a:rPr>
              <a:t>2</a:t>
            </a:r>
            <a:r>
              <a:rPr lang="en-AU" dirty="0" smtClean="0">
                <a:solidFill>
                  <a:srgbClr val="000000"/>
                </a:solidFill>
                <a:latin typeface="Footlight MT Light"/>
                <a:cs typeface="Footlight MT Light"/>
              </a:rPr>
              <a:t>+2</a:t>
            </a:r>
            <a:r>
              <a:rPr lang="en-AU" i="1" dirty="0" smtClean="0">
                <a:solidFill>
                  <a:srgbClr val="000000"/>
                </a:solidFill>
                <a:latin typeface="Footlight MT Light"/>
                <a:cs typeface="Footlight MT Light"/>
              </a:rPr>
              <a:t>x</a:t>
            </a:r>
            <a:r>
              <a:rPr lang="en-AU" dirty="0" smtClean="0">
                <a:solidFill>
                  <a:srgbClr val="000000"/>
                </a:solidFill>
                <a:latin typeface="Footlight MT Light"/>
                <a:cs typeface="Footlight MT Light"/>
              </a:rPr>
              <a:t>+1. </a:t>
            </a:r>
          </a:p>
          <a:p>
            <a:pPr marL="0" indent="0">
              <a:buNone/>
            </a:pPr>
            <a:r>
              <a:rPr lang="en-AU" dirty="0" smtClean="0">
                <a:solidFill>
                  <a:srgbClr val="000000"/>
                </a:solidFill>
                <a:latin typeface="Footlight MT Light"/>
                <a:cs typeface="Footlight MT Light"/>
              </a:rPr>
              <a:t>Find the interval </a:t>
            </a:r>
            <a:r>
              <a:rPr lang="en-AU" i="1" dirty="0" smtClean="0">
                <a:solidFill>
                  <a:srgbClr val="000000"/>
                </a:solidFill>
                <a:latin typeface="Footlight MT Light"/>
                <a:cs typeface="Footlight MT Light"/>
              </a:rPr>
              <a:t>(a, b</a:t>
            </a:r>
            <a:r>
              <a:rPr lang="en-AU" dirty="0" smtClean="0">
                <a:solidFill>
                  <a:srgbClr val="000000"/>
                </a:solidFill>
                <a:latin typeface="Footlight MT Light"/>
                <a:cs typeface="Footlight MT Light"/>
              </a:rPr>
              <a:t>) for which:</a:t>
            </a:r>
          </a:p>
          <a:p>
            <a:pPr marL="0" indent="0">
              <a:buNone/>
            </a:pPr>
            <a:r>
              <a:rPr lang="en-AU" dirty="0" smtClean="0">
                <a:solidFill>
                  <a:srgbClr val="000000"/>
                </a:solidFill>
                <a:latin typeface="Footlight MT Light"/>
                <a:cs typeface="Footlight MT Light"/>
              </a:rPr>
              <a:t>(</a:t>
            </a:r>
            <a:r>
              <a:rPr lang="en-AU" dirty="0" err="1" smtClean="0">
                <a:solidFill>
                  <a:srgbClr val="000000"/>
                </a:solidFill>
                <a:latin typeface="Footlight MT Light"/>
                <a:cs typeface="Footlight MT Light"/>
              </a:rPr>
              <a:t>i</a:t>
            </a:r>
            <a:r>
              <a:rPr lang="en-AU" dirty="0" smtClean="0">
                <a:solidFill>
                  <a:srgbClr val="000000"/>
                </a:solidFill>
                <a:latin typeface="Footlight MT Light"/>
                <a:cs typeface="Footlight MT Light"/>
              </a:rPr>
              <a:t>) </a:t>
            </a:r>
            <a:r>
              <a:rPr lang="en-AU" i="1" dirty="0" smtClean="0">
                <a:solidFill>
                  <a:srgbClr val="000000"/>
                </a:solidFill>
                <a:latin typeface="Footlight MT Light"/>
                <a:cs typeface="Footlight MT Light"/>
              </a:rPr>
              <a:t>f’</a:t>
            </a:r>
            <a:r>
              <a:rPr lang="en-AU" dirty="0" smtClean="0">
                <a:solidFill>
                  <a:srgbClr val="000000"/>
                </a:solidFill>
                <a:latin typeface="Footlight MT Light"/>
                <a:cs typeface="Footlight MT Light"/>
              </a:rPr>
              <a:t>(</a:t>
            </a:r>
            <a:r>
              <a:rPr lang="en-AU" i="1" dirty="0" smtClean="0">
                <a:solidFill>
                  <a:srgbClr val="000000"/>
                </a:solidFill>
                <a:latin typeface="Footlight MT Light"/>
                <a:cs typeface="Footlight MT Light"/>
              </a:rPr>
              <a:t>x</a:t>
            </a:r>
            <a:r>
              <a:rPr lang="en-AU" dirty="0" smtClean="0">
                <a:solidFill>
                  <a:srgbClr val="000000"/>
                </a:solidFill>
                <a:latin typeface="Footlight MT Light"/>
                <a:cs typeface="Footlight MT Light"/>
              </a:rPr>
              <a:t>) &lt; 0  and</a:t>
            </a:r>
          </a:p>
          <a:p>
            <a:pPr marL="0" indent="0">
              <a:buNone/>
            </a:pPr>
            <a:r>
              <a:rPr lang="en-AU" dirty="0" smtClean="0">
                <a:solidFill>
                  <a:srgbClr val="000000"/>
                </a:solidFill>
                <a:latin typeface="Footlight MT Light"/>
                <a:cs typeface="Footlight MT Light"/>
              </a:rPr>
              <a:t>(ii) </a:t>
            </a:r>
            <a:r>
              <a:rPr lang="en-AU" i="1" dirty="0">
                <a:solidFill>
                  <a:srgbClr val="000000"/>
                </a:solidFill>
                <a:latin typeface="Footlight MT Light"/>
                <a:cs typeface="Footlight MT Light"/>
              </a:rPr>
              <a:t>f</a:t>
            </a:r>
            <a:r>
              <a:rPr lang="en-AU" i="1" dirty="0" smtClean="0">
                <a:solidFill>
                  <a:srgbClr val="000000"/>
                </a:solidFill>
                <a:latin typeface="Footlight MT Light"/>
                <a:cs typeface="Footlight MT Light"/>
              </a:rPr>
              <a:t>’’</a:t>
            </a:r>
            <a:r>
              <a:rPr lang="en-AU" dirty="0" smtClean="0">
                <a:solidFill>
                  <a:srgbClr val="000000"/>
                </a:solidFill>
                <a:latin typeface="Footlight MT Light"/>
                <a:cs typeface="Footlight MT Light"/>
              </a:rPr>
              <a:t>(</a:t>
            </a:r>
            <a:r>
              <a:rPr lang="en-AU" i="1" dirty="0">
                <a:solidFill>
                  <a:srgbClr val="000000"/>
                </a:solidFill>
                <a:latin typeface="Footlight MT Light"/>
                <a:cs typeface="Footlight MT Light"/>
              </a:rPr>
              <a:t>x</a:t>
            </a:r>
            <a:r>
              <a:rPr lang="en-AU" dirty="0">
                <a:solidFill>
                  <a:srgbClr val="000000"/>
                </a:solidFill>
                <a:latin typeface="Footlight MT Light"/>
                <a:cs typeface="Footlight MT Light"/>
              </a:rPr>
              <a:t>) &lt; </a:t>
            </a:r>
            <a:r>
              <a:rPr lang="en-AU" dirty="0" smtClean="0">
                <a:solidFill>
                  <a:srgbClr val="000000"/>
                </a:solidFill>
                <a:latin typeface="Footlight MT Light"/>
                <a:cs typeface="Footlight MT Light"/>
              </a:rPr>
              <a:t>0.</a:t>
            </a:r>
          </a:p>
          <a:p>
            <a:pPr marL="0" indent="0">
              <a:buNone/>
            </a:pPr>
            <a:endParaRPr lang="en-AU" dirty="0" smtClean="0">
              <a:solidFill>
                <a:srgbClr val="000000"/>
              </a:solidFill>
              <a:latin typeface="Footlight MT Light"/>
              <a:cs typeface="Footlight MT Light"/>
            </a:endParaRPr>
          </a:p>
          <a:p>
            <a:pPr marL="0" indent="0">
              <a:buNone/>
            </a:pPr>
            <a:r>
              <a:rPr lang="en-AU" dirty="0" err="1">
                <a:solidFill>
                  <a:srgbClr val="000000"/>
                </a:solidFill>
                <a:latin typeface="Footlight MT Light"/>
                <a:cs typeface="Footlight MT Light"/>
              </a:rPr>
              <a:t>i</a:t>
            </a:r>
            <a:r>
              <a:rPr lang="en-AU" dirty="0" err="1" smtClean="0">
                <a:solidFill>
                  <a:srgbClr val="000000"/>
                </a:solidFill>
                <a:latin typeface="Footlight MT Light"/>
                <a:cs typeface="Footlight MT Light"/>
              </a:rPr>
              <a:t>e</a:t>
            </a:r>
            <a:r>
              <a:rPr lang="en-AU" dirty="0" smtClean="0">
                <a:solidFill>
                  <a:srgbClr val="000000"/>
                </a:solidFill>
                <a:latin typeface="Footlight MT Light"/>
                <a:cs typeface="Footlight MT Light"/>
              </a:rPr>
              <a:t> decreasing and concave down</a:t>
            </a:r>
          </a:p>
          <a:p>
            <a:pPr marL="0" indent="0">
              <a:buNone/>
            </a:pPr>
            <a:r>
              <a:rPr lang="en-AU" dirty="0" smtClean="0">
                <a:solidFill>
                  <a:srgbClr val="000000"/>
                </a:solidFill>
                <a:latin typeface="Footlight MT Light"/>
                <a:cs typeface="Footlight MT Light"/>
              </a:rPr>
              <a:t>Examples: concave up and down, increasing, decreasing</a:t>
            </a:r>
            <a:endParaRPr lang="en-AU" dirty="0">
              <a:solidFill>
                <a:srgbClr val="000000"/>
              </a:solidFill>
              <a:latin typeface="Footlight MT Light"/>
              <a:cs typeface="Footlight MT Light"/>
            </a:endParaRPr>
          </a:p>
        </p:txBody>
      </p:sp>
      <p:grpSp>
        <p:nvGrpSpPr>
          <p:cNvPr id="2" name="Group 1"/>
          <p:cNvGrpSpPr/>
          <p:nvPr/>
        </p:nvGrpSpPr>
        <p:grpSpPr>
          <a:xfrm>
            <a:off x="4788024" y="2569555"/>
            <a:ext cx="3816424" cy="3744416"/>
            <a:chOff x="4788024" y="1916832"/>
            <a:chExt cx="3816424" cy="3744416"/>
          </a:xfrm>
        </p:grpSpPr>
        <p:pic>
          <p:nvPicPr>
            <p:cNvPr id="7" name="Picture 6"/>
            <p:cNvPicPr/>
            <p:nvPr/>
          </p:nvPicPr>
          <p:blipFill rotWithShape="1">
            <a:blip r:embed="rId3">
              <a:extLst>
                <a:ext uri="{28A0092B-C50C-407E-A947-70E740481C1C}">
                  <a14:useLocalDpi xmlns:a14="http://schemas.microsoft.com/office/drawing/2010/main" val="0"/>
                </a:ext>
              </a:extLst>
            </a:blip>
            <a:srcRect l="24581" r="29956" b="17274"/>
            <a:stretch/>
          </p:blipFill>
          <p:spPr bwMode="auto">
            <a:xfrm>
              <a:off x="4788024" y="1916832"/>
              <a:ext cx="3816424" cy="3744416"/>
            </a:xfrm>
            <a:prstGeom prst="rect">
              <a:avLst/>
            </a:prstGeom>
            <a:noFill/>
            <a:ln>
              <a:noFill/>
            </a:ln>
            <a:extLst>
              <a:ext uri="{53640926-AAD7-44d8-BBD7-CCE9431645EC}">
                <a14:shadowObscured xmlns:a14="http://schemas.microsoft.com/office/drawing/2010/main"/>
              </a:ext>
            </a:extLst>
          </p:spPr>
        </p:pic>
        <p:cxnSp>
          <p:nvCxnSpPr>
            <p:cNvPr id="3" name="Straight Arrow Connector 2"/>
            <p:cNvCxnSpPr/>
            <p:nvPr/>
          </p:nvCxnSpPr>
          <p:spPr bwMode="auto">
            <a:xfrm flipH="1">
              <a:off x="6300192" y="2060848"/>
              <a:ext cx="936104" cy="7920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flipH="1">
              <a:off x="6804248" y="2060848"/>
              <a:ext cx="432048" cy="108012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a:off x="6300192" y="2924944"/>
              <a:ext cx="0" cy="1008112"/>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22" name="Straight Arrow Connector 21"/>
            <p:cNvCxnSpPr/>
            <p:nvPr/>
          </p:nvCxnSpPr>
          <p:spPr bwMode="auto">
            <a:xfrm>
              <a:off x="6768000" y="3140968"/>
              <a:ext cx="0" cy="7920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sp>
        <p:nvSpPr>
          <p:cNvPr id="11" name="Title 1"/>
          <p:cNvSpPr>
            <a:spLocks noGrp="1"/>
          </p:cNvSpPr>
          <p:nvPr>
            <p:ph type="title"/>
          </p:nvPr>
        </p:nvSpPr>
        <p:spPr/>
        <p:txBody>
          <a:bodyPr/>
          <a:lstStyle/>
          <a:p>
            <a:r>
              <a:rPr lang="en-US" sz="3000" b="1" dirty="0" smtClean="0"/>
              <a:t/>
            </a:r>
            <a:br>
              <a:rPr lang="en-US" sz="3000" b="1" dirty="0" smtClean="0"/>
            </a:br>
            <a:r>
              <a:rPr lang="en-US" sz="3000" b="1" dirty="0" smtClean="0">
                <a:latin typeface="Footlight MT Light"/>
                <a:cs typeface="Footlight MT Light"/>
              </a:rPr>
              <a:t>Interval Thinking</a:t>
            </a:r>
            <a:r>
              <a:rPr lang="en-AU" sz="3200" b="1" dirty="0" smtClean="0"/>
              <a:t/>
            </a:r>
            <a:br>
              <a:rPr lang="en-AU" sz="3200" b="1" dirty="0" smtClean="0"/>
            </a:br>
            <a:endParaRPr lang="en-US" sz="3200" dirty="0"/>
          </a:p>
        </p:txBody>
      </p:sp>
      <p:sp>
        <p:nvSpPr>
          <p:cNvPr id="10"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260955965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sz="3000" b="1" dirty="0" smtClean="0"/>
              <a:t/>
            </a:r>
            <a:br>
              <a:rPr lang="en-US" sz="3000" b="1" dirty="0" smtClean="0"/>
            </a:br>
            <a:r>
              <a:rPr lang="en-US" sz="3000" b="1" dirty="0" smtClean="0">
                <a:latin typeface="Footlight MT Light"/>
                <a:cs typeface="Footlight MT Light"/>
              </a:rPr>
              <a:t>Local Thinking</a:t>
            </a:r>
            <a:r>
              <a:rPr lang="en-AU" sz="3200" b="1" dirty="0" smtClean="0"/>
              <a:t/>
            </a:r>
            <a:br>
              <a:rPr lang="en-AU" sz="3200" b="1" dirty="0" smtClean="0"/>
            </a:br>
            <a:endParaRPr lang="en-US" sz="3200" dirty="0"/>
          </a:p>
        </p:txBody>
      </p:sp>
      <p:sp>
        <p:nvSpPr>
          <p:cNvPr id="4" name="Content Placeholder 3"/>
          <p:cNvSpPr>
            <a:spLocks noGrp="1"/>
          </p:cNvSpPr>
          <p:nvPr>
            <p:ph idx="1"/>
          </p:nvPr>
        </p:nvSpPr>
        <p:spPr/>
        <p:txBody>
          <a:bodyPr/>
          <a:lstStyle/>
          <a:p>
            <a:r>
              <a:rPr lang="en-AU" dirty="0" smtClean="0">
                <a:latin typeface="Footlight MT Light"/>
                <a:cs typeface="Footlight MT Light"/>
              </a:rPr>
              <a:t>A local property of a function is one </a:t>
            </a:r>
            <a:r>
              <a:rPr lang="en-AU" dirty="0">
                <a:latin typeface="Footlight MT Light"/>
                <a:cs typeface="Footlight MT Light"/>
              </a:rPr>
              <a:t>that depends on the values of </a:t>
            </a:r>
            <a:r>
              <a:rPr lang="en-AU" i="1" dirty="0">
                <a:latin typeface="Footlight MT Light"/>
                <a:cs typeface="Footlight MT Light"/>
              </a:rPr>
              <a:t>f</a:t>
            </a:r>
            <a:r>
              <a:rPr lang="en-AU" dirty="0">
                <a:latin typeface="Footlight MT Light"/>
                <a:cs typeface="Footlight MT Light"/>
              </a:rPr>
              <a:t> in a </a:t>
            </a:r>
            <a:r>
              <a:rPr lang="en-AU" dirty="0" smtClean="0">
                <a:latin typeface="Footlight MT Light"/>
                <a:cs typeface="Footlight MT Light"/>
              </a:rPr>
              <a:t>small neighbourhood </a:t>
            </a:r>
            <a:r>
              <a:rPr lang="en-AU" dirty="0">
                <a:latin typeface="Footlight MT Light"/>
                <a:cs typeface="Footlight MT Light"/>
              </a:rPr>
              <a:t>of a specific point </a:t>
            </a:r>
            <a:r>
              <a:rPr lang="en-AU" i="1" dirty="0">
                <a:latin typeface="Footlight MT Light"/>
                <a:cs typeface="Footlight MT Light"/>
              </a:rPr>
              <a:t>x</a:t>
            </a:r>
            <a:r>
              <a:rPr lang="en-AU" i="1" baseline="-25000" dirty="0">
                <a:latin typeface="Footlight MT Light"/>
                <a:cs typeface="Footlight MT Light"/>
              </a:rPr>
              <a:t>0</a:t>
            </a:r>
            <a:r>
              <a:rPr lang="en-AU" dirty="0">
                <a:latin typeface="Footlight MT Light"/>
                <a:cs typeface="Footlight MT Light"/>
              </a:rPr>
              <a:t>, say</a:t>
            </a:r>
            <a:r>
              <a:rPr lang="en-AU" i="1" dirty="0">
                <a:latin typeface="Footlight MT Light"/>
                <a:cs typeface="Footlight MT Light"/>
              </a:rPr>
              <a:t> </a:t>
            </a:r>
            <a:r>
              <a:rPr lang="en-AU" dirty="0">
                <a:latin typeface="Footlight MT Light"/>
                <a:cs typeface="Footlight MT Light"/>
              </a:rPr>
              <a:t>(</a:t>
            </a:r>
            <a:r>
              <a:rPr lang="en-AU" i="1" dirty="0" smtClean="0">
                <a:latin typeface="Footlight MT Light"/>
                <a:cs typeface="Footlight MT Light"/>
              </a:rPr>
              <a:t>x</a:t>
            </a:r>
            <a:r>
              <a:rPr lang="en-AU" i="1" baseline="-25000" dirty="0" smtClean="0">
                <a:latin typeface="Footlight MT Light"/>
                <a:cs typeface="Footlight MT Light"/>
              </a:rPr>
              <a:t>0</a:t>
            </a:r>
            <a:r>
              <a:rPr lang="en-AU" i="1" dirty="0">
                <a:latin typeface="Footlight MT Light"/>
                <a:cs typeface="Footlight MT Light"/>
              </a:rPr>
              <a:t>–</a:t>
            </a:r>
            <a:r>
              <a:rPr lang="en-AU" i="1" dirty="0" err="1" smtClean="0">
                <a:latin typeface="Footlight MT Light"/>
                <a:cs typeface="Footlight MT Light"/>
              </a:rPr>
              <a:t>δ</a:t>
            </a:r>
            <a:r>
              <a:rPr lang="en-AU" i="1" dirty="0">
                <a:latin typeface="Footlight MT Light"/>
                <a:cs typeface="Footlight MT Light"/>
              </a:rPr>
              <a:t>, x</a:t>
            </a:r>
            <a:r>
              <a:rPr lang="en-AU" i="1" baseline="-25000" dirty="0">
                <a:latin typeface="Footlight MT Light"/>
                <a:cs typeface="Footlight MT Light"/>
              </a:rPr>
              <a:t>0</a:t>
            </a:r>
            <a:r>
              <a:rPr lang="en-AU" i="1" dirty="0">
                <a:latin typeface="Footlight MT Light"/>
                <a:cs typeface="Footlight MT Light"/>
              </a:rPr>
              <a:t>+δ</a:t>
            </a:r>
            <a:r>
              <a:rPr lang="en-AU" dirty="0" smtClean="0">
                <a:latin typeface="Footlight MT Light"/>
                <a:cs typeface="Footlight MT Light"/>
              </a:rPr>
              <a:t>) with </a:t>
            </a:r>
            <a:r>
              <a:rPr lang="en-AU" i="1" dirty="0" err="1" smtClean="0">
                <a:latin typeface="Footlight MT Light"/>
                <a:cs typeface="Footlight MT Light"/>
              </a:rPr>
              <a:t>δ</a:t>
            </a:r>
            <a:r>
              <a:rPr lang="en-AU" dirty="0" smtClean="0">
                <a:latin typeface="Footlight MT Light"/>
                <a:cs typeface="Footlight MT Light"/>
              </a:rPr>
              <a:t>—&gt; 0</a:t>
            </a:r>
            <a:endParaRPr lang="en-AU" dirty="0">
              <a:latin typeface="Footlight MT Light"/>
              <a:cs typeface="Footlight MT Light"/>
            </a:endParaRPr>
          </a:p>
          <a:p>
            <a:endParaRPr lang="en-AU" dirty="0" smtClean="0">
              <a:latin typeface="Footlight MT Light"/>
              <a:cs typeface="Footlight MT Light"/>
            </a:endParaRPr>
          </a:p>
          <a:p>
            <a:r>
              <a:rPr lang="en-AU" dirty="0" smtClean="0">
                <a:latin typeface="Footlight MT Light"/>
                <a:cs typeface="Footlight MT Light"/>
              </a:rPr>
              <a:t>For example, limits and continuity</a:t>
            </a:r>
            <a:r>
              <a:rPr lang="en-NZ" dirty="0" smtClean="0">
                <a:latin typeface="Footlight MT Light"/>
                <a:cs typeface="Footlight MT Light"/>
              </a:rPr>
              <a:t> </a:t>
            </a:r>
            <a:endParaRPr lang="en-US" dirty="0">
              <a:latin typeface="Footlight MT Light"/>
              <a:cs typeface="Footlight MT Light"/>
            </a:endParaRPr>
          </a:p>
        </p:txBody>
      </p:sp>
      <p:sp>
        <p:nvSpPr>
          <p:cNvPr id="5"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186488390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3568" y="1124744"/>
            <a:ext cx="7772400" cy="685800"/>
          </a:xfrm>
        </p:spPr>
        <p:txBody>
          <a:bodyPr/>
          <a:lstStyle/>
          <a:p>
            <a:r>
              <a:rPr lang="en-US" sz="3200" dirty="0" smtClean="0">
                <a:latin typeface="Footlight MT Light" charset="0"/>
              </a:rPr>
              <a:t>Interval Thinking: Average Rate of Change</a:t>
            </a:r>
            <a:endParaRPr lang="en-US" sz="3200" dirty="0">
              <a:latin typeface="Verdana" charset="0"/>
            </a:endParaRPr>
          </a:p>
        </p:txBody>
      </p:sp>
      <p:sp>
        <p:nvSpPr>
          <p:cNvPr id="6147" name="Rectangle 3"/>
          <p:cNvSpPr>
            <a:spLocks noGrp="1" noChangeArrowheads="1"/>
          </p:cNvSpPr>
          <p:nvPr>
            <p:ph type="body" idx="1"/>
          </p:nvPr>
        </p:nvSpPr>
        <p:spPr>
          <a:xfrm>
            <a:off x="685800" y="2057401"/>
            <a:ext cx="7772400" cy="3743996"/>
          </a:xfrm>
        </p:spPr>
        <p:txBody>
          <a:bodyPr/>
          <a:lstStyle/>
          <a:p>
            <a:pPr marL="0" indent="0">
              <a:buNone/>
            </a:pPr>
            <a:endParaRPr lang="en-AU" sz="2000" dirty="0" smtClean="0">
              <a:latin typeface="Footlight MT Light"/>
              <a:cs typeface="Footlight MT Light"/>
            </a:endParaRPr>
          </a:p>
          <a:p>
            <a:pPr marL="0" indent="0">
              <a:buNone/>
            </a:pPr>
            <a:endParaRPr lang="en-AU" sz="2000" dirty="0">
              <a:latin typeface="Footlight MT Light"/>
              <a:cs typeface="Footlight MT Light"/>
            </a:endParaRPr>
          </a:p>
          <a:p>
            <a:pPr marL="0" indent="0">
              <a:buNone/>
            </a:pPr>
            <a:endParaRPr lang="en-AU" sz="2000" dirty="0" smtClean="0">
              <a:latin typeface="Footlight MT Light"/>
              <a:cs typeface="Footlight MT Light"/>
            </a:endParaRPr>
          </a:p>
          <a:p>
            <a:pPr marL="0" indent="0">
              <a:buNone/>
            </a:pPr>
            <a:endParaRPr lang="en-AU" sz="2000" dirty="0">
              <a:latin typeface="Footlight MT Light"/>
              <a:cs typeface="Footlight MT Light"/>
            </a:endParaRPr>
          </a:p>
          <a:p>
            <a:pPr marL="0" indent="0">
              <a:buNone/>
            </a:pPr>
            <a:endParaRPr lang="en-AU" sz="2000" dirty="0" smtClean="0">
              <a:latin typeface="Footlight MT Light"/>
              <a:cs typeface="Footlight MT Light"/>
            </a:endParaRPr>
          </a:p>
          <a:p>
            <a:pPr marL="0" indent="0">
              <a:buNone/>
            </a:pPr>
            <a:endParaRPr lang="en-AU" sz="2000" dirty="0">
              <a:latin typeface="Footlight MT Light"/>
              <a:cs typeface="Footlight MT Light"/>
            </a:endParaRPr>
          </a:p>
          <a:p>
            <a:pPr marL="0" indent="0">
              <a:buNone/>
            </a:pPr>
            <a:endParaRPr lang="en-AU" sz="2000" dirty="0" smtClean="0">
              <a:latin typeface="Footlight MT Light"/>
              <a:cs typeface="Footlight MT Light"/>
            </a:endParaRPr>
          </a:p>
          <a:p>
            <a:pPr marL="0" indent="0">
              <a:buNone/>
            </a:pPr>
            <a:endParaRPr lang="en-AU" sz="2000" dirty="0">
              <a:latin typeface="Footlight MT Light"/>
              <a:cs typeface="Footlight MT Light"/>
            </a:endParaRPr>
          </a:p>
          <a:p>
            <a:pPr marL="0" indent="0">
              <a:buNone/>
            </a:pPr>
            <a:endParaRPr lang="en-AU" sz="2000" dirty="0" smtClean="0">
              <a:latin typeface="Footlight MT Light"/>
              <a:cs typeface="Footlight MT Light"/>
            </a:endParaRPr>
          </a:p>
          <a:p>
            <a:pPr marL="0" indent="0">
              <a:buNone/>
            </a:pPr>
            <a:r>
              <a:rPr lang="en-AU" sz="2000" dirty="0" smtClean="0">
                <a:latin typeface="Footlight MT Light"/>
                <a:cs typeface="Footlight MT Light"/>
              </a:rPr>
              <a:t>The figure </a:t>
            </a:r>
            <a:r>
              <a:rPr lang="en-AU" sz="2000" dirty="0">
                <a:latin typeface="Footlight MT Light"/>
                <a:cs typeface="Footlight MT Light"/>
              </a:rPr>
              <a:t>above shows the </a:t>
            </a:r>
            <a:r>
              <a:rPr lang="en-AU" sz="2000" dirty="0" smtClean="0">
                <a:latin typeface="Footlight MT Light"/>
                <a:cs typeface="Footlight MT Light"/>
              </a:rPr>
              <a:t>movement </a:t>
            </a:r>
            <a:r>
              <a:rPr lang="en-AU" sz="2000" dirty="0">
                <a:latin typeface="Footlight MT Light"/>
                <a:cs typeface="Footlight MT Light"/>
              </a:rPr>
              <a:t>of the exchange rate between the NZ$ and the US$. W</a:t>
            </a:r>
            <a:r>
              <a:rPr lang="en-AU" sz="2000" dirty="0" smtClean="0">
                <a:latin typeface="Footlight MT Light"/>
                <a:cs typeface="Footlight MT Light"/>
              </a:rPr>
              <a:t>hich </a:t>
            </a:r>
            <a:r>
              <a:rPr lang="en-AU" sz="2000" dirty="0">
                <a:latin typeface="Footlight MT Light"/>
                <a:cs typeface="Footlight MT Light"/>
              </a:rPr>
              <a:t>2-day </a:t>
            </a:r>
            <a:r>
              <a:rPr lang="en-AU" sz="2000" dirty="0" smtClean="0">
                <a:latin typeface="Footlight MT Light"/>
                <a:cs typeface="Footlight MT Light"/>
              </a:rPr>
              <a:t>period </a:t>
            </a:r>
            <a:r>
              <a:rPr lang="en-AU" sz="2000" dirty="0">
                <a:latin typeface="Footlight MT Light"/>
                <a:cs typeface="Footlight MT Light"/>
              </a:rPr>
              <a:t>had the greatest average rate of increase of the exchange </a:t>
            </a:r>
            <a:r>
              <a:rPr lang="en-AU" sz="2000" dirty="0" smtClean="0">
                <a:latin typeface="Footlight MT Light"/>
                <a:cs typeface="Footlight MT Light"/>
              </a:rPr>
              <a:t>rate?</a:t>
            </a:r>
            <a:endParaRPr lang="en-AU" sz="2000" dirty="0">
              <a:latin typeface="Footlight MT Light"/>
              <a:cs typeface="Footlight MT Light"/>
            </a:endParaRPr>
          </a:p>
          <a:p>
            <a:pPr marL="0" indent="0">
              <a:buNone/>
            </a:pPr>
            <a:endParaRPr lang="en-AU" sz="2000" dirty="0" smtClean="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772816"/>
            <a:ext cx="5688632" cy="3672408"/>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358873448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3568" y="1124744"/>
            <a:ext cx="7772400" cy="685800"/>
          </a:xfrm>
        </p:spPr>
        <p:txBody>
          <a:bodyPr/>
          <a:lstStyle/>
          <a:p>
            <a:r>
              <a:rPr lang="en-US" sz="3200" dirty="0" smtClean="0">
                <a:latin typeface="Footlight MT Light" charset="0"/>
              </a:rPr>
              <a:t>Interval Thinking: A Possible Task</a:t>
            </a:r>
            <a:endParaRPr lang="en-US" sz="3200" dirty="0">
              <a:latin typeface="Verdana" charset="0"/>
            </a:endParaRPr>
          </a:p>
        </p:txBody>
      </p:sp>
      <p:sp>
        <p:nvSpPr>
          <p:cNvPr id="6147" name="Rectangle 3"/>
          <p:cNvSpPr>
            <a:spLocks noGrp="1" noChangeArrowheads="1"/>
          </p:cNvSpPr>
          <p:nvPr>
            <p:ph type="body" idx="1"/>
          </p:nvPr>
        </p:nvSpPr>
        <p:spPr>
          <a:xfrm>
            <a:off x="685800" y="2057401"/>
            <a:ext cx="7772400" cy="3743996"/>
          </a:xfrm>
        </p:spPr>
        <p:txBody>
          <a:bodyPr/>
          <a:lstStyle/>
          <a:p>
            <a:pPr marL="0" indent="0">
              <a:buNone/>
            </a:pPr>
            <a:endParaRPr lang="en-AU" sz="2000" dirty="0" smtClean="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6" name="Picture 5"/>
          <p:cNvPicPr/>
          <p:nvPr/>
        </p:nvPicPr>
        <p:blipFill rotWithShape="1">
          <a:blip r:embed="rId4">
            <a:extLst>
              <a:ext uri="{28A0092B-C50C-407E-A947-70E740481C1C}">
                <a14:useLocalDpi xmlns:a14="http://schemas.microsoft.com/office/drawing/2010/main" val="0"/>
              </a:ext>
            </a:extLst>
          </a:blip>
          <a:srcRect l="5301" t="10266" r="13724" b="9854"/>
          <a:stretch/>
        </p:blipFill>
        <p:spPr bwMode="auto">
          <a:xfrm>
            <a:off x="1115616" y="1844824"/>
            <a:ext cx="6696743" cy="4086632"/>
          </a:xfrm>
          <a:prstGeom prst="rect">
            <a:avLst/>
          </a:prstGeom>
          <a:noFill/>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graphicFrame>
        <p:nvGraphicFramePr>
          <p:cNvPr id="2" name="Object 1"/>
          <p:cNvGraphicFramePr>
            <a:graphicFrameLocks noChangeAspect="1"/>
          </p:cNvGraphicFramePr>
          <p:nvPr>
            <p:extLst>
              <p:ext uri="{D42A27DB-BD31-4B8C-83A1-F6EECF244321}">
                <p14:modId xmlns:p14="http://schemas.microsoft.com/office/powerpoint/2010/main" val="2569273901"/>
              </p:ext>
            </p:extLst>
          </p:nvPr>
        </p:nvGraphicFramePr>
        <p:xfrm>
          <a:off x="-108520" y="6165304"/>
          <a:ext cx="9319893" cy="288032"/>
        </p:xfrm>
        <a:graphic>
          <a:graphicData uri="http://schemas.openxmlformats.org/presentationml/2006/ole">
            <mc:AlternateContent xmlns:mc="http://schemas.openxmlformats.org/markup-compatibility/2006">
              <mc:Choice xmlns:v="urn:schemas-microsoft-com:vml" Requires="v">
                <p:oleObj spid="_x0000_s126029" name="Document" r:id="rId6" imgW="5753100" imgH="177800" progId="Word.Document.12">
                  <p:embed/>
                </p:oleObj>
              </mc:Choice>
              <mc:Fallback>
                <p:oleObj name="Document" r:id="rId6" imgW="5753100" imgH="177800" progId="Word.Document.12">
                  <p:embed/>
                  <p:pic>
                    <p:nvPicPr>
                      <p:cNvPr id="0" name=""/>
                      <p:cNvPicPr/>
                      <p:nvPr/>
                    </p:nvPicPr>
                    <p:blipFill>
                      <a:blip r:embed="rId7"/>
                      <a:stretch>
                        <a:fillRect/>
                      </a:stretch>
                    </p:blipFill>
                    <p:spPr>
                      <a:xfrm>
                        <a:off x="-108520" y="6165304"/>
                        <a:ext cx="9319893" cy="288032"/>
                      </a:xfrm>
                      <a:prstGeom prst="rect">
                        <a:avLst/>
                      </a:prstGeom>
                    </p:spPr>
                  </p:pic>
                </p:oleObj>
              </mc:Fallback>
            </mc:AlternateContent>
          </a:graphicData>
        </a:graphic>
      </p:graphicFrame>
    </p:spTree>
    <p:extLst>
      <p:ext uri="{BB962C8B-B14F-4D97-AF65-F5344CB8AC3E}">
        <p14:creationId xmlns:p14="http://schemas.microsoft.com/office/powerpoint/2010/main" val="341407545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200" dirty="0" smtClean="0">
                <a:latin typeface="Footlight MT Light" charset="0"/>
              </a:rPr>
              <a:t>Interval Thinking: The task</a:t>
            </a:r>
            <a:endParaRPr lang="en-US" sz="3200" dirty="0">
              <a:latin typeface="Verdana" charset="0"/>
            </a:endParaRPr>
          </a:p>
        </p:txBody>
      </p:sp>
      <p:sp>
        <p:nvSpPr>
          <p:cNvPr id="6147" name="Rectangle 3"/>
          <p:cNvSpPr>
            <a:spLocks noGrp="1" noChangeArrowheads="1"/>
          </p:cNvSpPr>
          <p:nvPr>
            <p:ph type="body" idx="1"/>
          </p:nvPr>
        </p:nvSpPr>
        <p:spPr>
          <a:xfrm>
            <a:off x="685800" y="2057401"/>
            <a:ext cx="7772400" cy="3743996"/>
          </a:xfrm>
        </p:spPr>
        <p:txBody>
          <a:bodyPr/>
          <a:lstStyle/>
          <a:p>
            <a:r>
              <a:rPr lang="en-AU" dirty="0">
                <a:latin typeface="Footlight MT Light"/>
                <a:cs typeface="Footlight MT Light"/>
              </a:rPr>
              <a:t>Investigate the greatest average rate of increase over an </a:t>
            </a:r>
            <a:r>
              <a:rPr lang="en-AU" i="1" dirty="0">
                <a:latin typeface="Footlight MT Light"/>
                <a:cs typeface="Footlight MT Light"/>
              </a:rPr>
              <a:t>x</a:t>
            </a:r>
            <a:r>
              <a:rPr lang="en-AU" dirty="0">
                <a:latin typeface="Footlight MT Light"/>
                <a:cs typeface="Footlight MT Light"/>
              </a:rPr>
              <a:t> interval of 2 for this graph. Where does it occur? </a:t>
            </a:r>
          </a:p>
          <a:p>
            <a:r>
              <a:rPr lang="en-AU" dirty="0" smtClean="0">
                <a:latin typeface="Footlight MT Light"/>
                <a:cs typeface="Footlight MT Light"/>
              </a:rPr>
              <a:t>One method suggested: “</a:t>
            </a:r>
            <a:r>
              <a:rPr lang="en-AU" dirty="0">
                <a:latin typeface="Footlight MT Light"/>
                <a:cs typeface="Footlight MT Light"/>
              </a:rPr>
              <a:t>T</a:t>
            </a:r>
            <a:r>
              <a:rPr lang="en-AU" dirty="0" smtClean="0">
                <a:latin typeface="Footlight MT Light"/>
                <a:cs typeface="Footlight MT Light"/>
              </a:rPr>
              <a:t>ake </a:t>
            </a:r>
            <a:r>
              <a:rPr lang="en-AU" dirty="0">
                <a:latin typeface="Footlight MT Light"/>
                <a:cs typeface="Footlight MT Light"/>
              </a:rPr>
              <a:t>the point at which the rate of change is greatest and take an </a:t>
            </a:r>
            <a:r>
              <a:rPr lang="en-AU" i="1" dirty="0">
                <a:latin typeface="Footlight MT Light"/>
                <a:cs typeface="Footlight MT Light"/>
              </a:rPr>
              <a:t>x</a:t>
            </a:r>
            <a:r>
              <a:rPr lang="en-AU" dirty="0">
                <a:latin typeface="Footlight MT Light"/>
                <a:cs typeface="Footlight MT Light"/>
              </a:rPr>
              <a:t> interval of 1 either side of it.” </a:t>
            </a:r>
            <a:endParaRPr lang="en-AU" dirty="0" smtClean="0">
              <a:latin typeface="Footlight MT Light"/>
              <a:cs typeface="Footlight MT Light"/>
            </a:endParaRPr>
          </a:p>
          <a:p>
            <a:r>
              <a:rPr lang="en-US" dirty="0" smtClean="0">
                <a:latin typeface="Footlight MT Light"/>
                <a:cs typeface="Footlight MT Light"/>
              </a:rPr>
              <a:t>How would your students tackle this?</a:t>
            </a:r>
          </a:p>
          <a:p>
            <a:r>
              <a:rPr lang="en-AU" dirty="0">
                <a:latin typeface="Footlight MT Light"/>
                <a:cs typeface="Footlight MT Light"/>
              </a:rPr>
              <a:t>What about an </a:t>
            </a:r>
            <a:r>
              <a:rPr lang="en-AU" i="1" dirty="0">
                <a:latin typeface="Footlight MT Light"/>
                <a:cs typeface="Footlight MT Light"/>
              </a:rPr>
              <a:t>x</a:t>
            </a:r>
            <a:r>
              <a:rPr lang="en-AU" dirty="0">
                <a:latin typeface="Footlight MT Light"/>
                <a:cs typeface="Footlight MT Light"/>
              </a:rPr>
              <a:t> interval of 1, or less</a:t>
            </a:r>
            <a:r>
              <a:rPr lang="en-AU" dirty="0" smtClean="0">
                <a:latin typeface="Footlight MT Light"/>
                <a:cs typeface="Footlight MT Light"/>
              </a:rPr>
              <a:t>?</a:t>
            </a:r>
          </a:p>
          <a:p>
            <a:r>
              <a:rPr lang="en-AU" dirty="0">
                <a:latin typeface="Footlight MT Light"/>
                <a:cs typeface="Footlight MT Light"/>
              </a:rPr>
              <a:t>If the </a:t>
            </a:r>
            <a:r>
              <a:rPr lang="en-AU" i="1" dirty="0">
                <a:latin typeface="Footlight MT Light"/>
                <a:cs typeface="Footlight MT Light"/>
              </a:rPr>
              <a:t>x</a:t>
            </a:r>
            <a:r>
              <a:rPr lang="en-AU" dirty="0">
                <a:latin typeface="Footlight MT Light"/>
                <a:cs typeface="Footlight MT Light"/>
              </a:rPr>
              <a:t> interval is </a:t>
            </a:r>
            <a:r>
              <a:rPr lang="en-AU" i="1" dirty="0">
                <a:latin typeface="Footlight MT Light"/>
                <a:cs typeface="Footlight MT Light"/>
              </a:rPr>
              <a:t>h</a:t>
            </a:r>
            <a:r>
              <a:rPr lang="en-AU" dirty="0">
                <a:latin typeface="Footlight MT Light"/>
                <a:cs typeface="Footlight MT Light"/>
              </a:rPr>
              <a:t>, what happens to the average rate of increase as </a:t>
            </a:r>
            <a:r>
              <a:rPr lang="en-AU" i="1" dirty="0">
                <a:latin typeface="Footlight MT Light"/>
                <a:cs typeface="Footlight MT Light"/>
              </a:rPr>
              <a:t>h </a:t>
            </a:r>
            <a:r>
              <a:rPr lang="en-AU" dirty="0">
                <a:latin typeface="Footlight MT Light"/>
                <a:cs typeface="Footlight MT Light"/>
              </a:rPr>
              <a:t>gets smaller and smaller, i.e. as </a:t>
            </a:r>
            <a:r>
              <a:rPr lang="en-AU" i="1" dirty="0">
                <a:latin typeface="Footlight MT Light"/>
                <a:cs typeface="Footlight MT Light"/>
              </a:rPr>
              <a:t>h→0</a:t>
            </a:r>
            <a:r>
              <a:rPr lang="en-AU" dirty="0">
                <a:latin typeface="Footlight MT Light"/>
                <a:cs typeface="Footlight MT Light"/>
              </a:rPr>
              <a:t>? </a:t>
            </a:r>
            <a:endParaRPr lang="en-NZ" dirty="0">
              <a:latin typeface="Footlight MT Light"/>
              <a:cs typeface="Footlight MT Light"/>
            </a:endParaRPr>
          </a:p>
          <a:p>
            <a:endParaRPr lang="en-AU" sz="2800" dirty="0">
              <a:latin typeface="Footlight MT Light"/>
              <a:cs typeface="Footlight MT Light"/>
            </a:endParaRPr>
          </a:p>
          <a:p>
            <a:endParaRPr lang="en-AU" sz="2800" dirty="0" smtClean="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4121987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739775" y="1916833"/>
            <a:ext cx="7662864" cy="3838172"/>
          </a:xfrm>
        </p:spPr>
        <p:txBody>
          <a:bodyPr/>
          <a:lstStyle/>
          <a:p>
            <a:pPr latinLnBrk="0" hangingPunct="0">
              <a:buClr>
                <a:schemeClr val="bg2">
                  <a:lumMod val="50000"/>
                </a:schemeClr>
              </a:buClr>
              <a:buFont typeface="Arial"/>
              <a:buChar char="•"/>
            </a:pPr>
            <a:r>
              <a:rPr lang="en-US" dirty="0" smtClean="0">
                <a:latin typeface="Footlight MT Light"/>
                <a:cs typeface="Footlight MT Light"/>
              </a:rPr>
              <a:t>How would your students answer this with no algebraic function given?</a:t>
            </a:r>
          </a:p>
          <a:p>
            <a:pPr latinLnBrk="0" hangingPunct="0">
              <a:buClr>
                <a:schemeClr val="bg2">
                  <a:lumMod val="50000"/>
                </a:schemeClr>
              </a:buClr>
              <a:buFont typeface="Arial"/>
              <a:buChar char="•"/>
            </a:pPr>
            <a:r>
              <a:rPr lang="en-US" dirty="0" smtClean="0">
                <a:latin typeface="Footlight MT Light"/>
                <a:cs typeface="Footlight MT Light"/>
              </a:rPr>
              <a:t>Sketch the derivative of the given graph</a:t>
            </a:r>
            <a:endParaRPr lang="ko-KR" altLang="en-US" dirty="0">
              <a:latin typeface="Footlight MT Light"/>
              <a:cs typeface="Footlight MT Light"/>
            </a:endParaRPr>
          </a:p>
        </p:txBody>
      </p:sp>
      <p:pic>
        <p:nvPicPr>
          <p:cNvPr id="5" name="그림 4"/>
          <p:cNvPicPr/>
          <p:nvPr/>
        </p:nvPicPr>
        <p:blipFill>
          <a:blip r:embed="rId2"/>
          <a:srcRect l="13214" t="29619" r="58784" b="13315"/>
          <a:stretch>
            <a:fillRect/>
          </a:stretch>
        </p:blipFill>
        <p:spPr bwMode="auto">
          <a:xfrm>
            <a:off x="2627784" y="3284984"/>
            <a:ext cx="3168352" cy="3456384"/>
          </a:xfrm>
          <a:prstGeom prst="rect">
            <a:avLst/>
          </a:prstGeom>
          <a:noFill/>
          <a:ln w="9525">
            <a:noFill/>
            <a:miter lim="800000"/>
            <a:headEnd/>
            <a:tailEnd/>
          </a:ln>
          <a:effectLst/>
        </p:spPr>
      </p:pic>
      <p:sp>
        <p:nvSpPr>
          <p:cNvPr id="7" name="Title 1"/>
          <p:cNvSpPr>
            <a:spLocks noGrp="1"/>
          </p:cNvSpPr>
          <p:nvPr>
            <p:ph type="title"/>
          </p:nvPr>
        </p:nvSpPr>
        <p:spPr/>
        <p:txBody>
          <a:bodyPr/>
          <a:lstStyle/>
          <a:p>
            <a:r>
              <a:rPr lang="en-US" sz="3000" b="1" dirty="0" smtClean="0">
                <a:latin typeface="Footlight MT Light"/>
                <a:cs typeface="Footlight MT Light"/>
              </a:rPr>
              <a:t>Versatility: Thinking without Algebra</a:t>
            </a:r>
            <a:endParaRPr lang="en-US" sz="3200" dirty="0"/>
          </a:p>
        </p:txBody>
      </p:sp>
      <p:sp>
        <p:nvSpPr>
          <p:cNvPr id="6"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a:cs typeface="Footlight MT Light"/>
              </a:rPr>
              <a:t>The University of Auckland</a:t>
            </a:r>
            <a:endParaRPr lang="en-US" dirty="0">
              <a:latin typeface="Footlight MT Light"/>
              <a:cs typeface="Footlight MT Light"/>
            </a:endParaRPr>
          </a:p>
        </p:txBody>
      </p:sp>
    </p:spTree>
    <p:extLst>
      <p:ext uri="{BB962C8B-B14F-4D97-AF65-F5344CB8AC3E}">
        <p14:creationId xmlns:p14="http://schemas.microsoft.com/office/powerpoint/2010/main" val="913469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p:txBody>
          <a:bodyPr/>
          <a:lstStyle/>
          <a:p>
            <a:r>
              <a:rPr lang="en-US" dirty="0" smtClean="0">
                <a:latin typeface="Footlight MT Light"/>
                <a:cs typeface="Footlight MT Light"/>
              </a:rPr>
              <a:t>Compare an interval with a </a:t>
            </a:r>
            <a:r>
              <a:rPr lang="en-US" dirty="0" err="1" smtClean="0">
                <a:latin typeface="Footlight MT Light"/>
                <a:cs typeface="Footlight MT Light"/>
              </a:rPr>
              <a:t>pointwise</a:t>
            </a:r>
            <a:r>
              <a:rPr lang="en-US" dirty="0" smtClean="0">
                <a:latin typeface="Footlight MT Light"/>
                <a:cs typeface="Footlight MT Light"/>
              </a:rPr>
              <a:t> method</a:t>
            </a:r>
            <a:endParaRPr lang="en-US" dirty="0">
              <a:latin typeface="Footlight MT Light"/>
              <a:cs typeface="Footlight MT Light"/>
            </a:endParaRPr>
          </a:p>
        </p:txBody>
      </p:sp>
      <p:grpSp>
        <p:nvGrpSpPr>
          <p:cNvPr id="888836" name="Group 4"/>
          <p:cNvGrpSpPr>
            <a:grpSpLocks/>
          </p:cNvGrpSpPr>
          <p:nvPr/>
        </p:nvGrpSpPr>
        <p:grpSpPr bwMode="auto">
          <a:xfrm>
            <a:off x="1651000" y="2403475"/>
            <a:ext cx="3886200" cy="3314700"/>
            <a:chOff x="2601" y="3784"/>
            <a:chExt cx="6120" cy="5220"/>
          </a:xfrm>
        </p:grpSpPr>
        <p:sp>
          <p:nvSpPr>
            <p:cNvPr id="888837" name="Line 5"/>
            <p:cNvSpPr>
              <a:spLocks noChangeShapeType="1"/>
            </p:cNvSpPr>
            <p:nvPr/>
          </p:nvSpPr>
          <p:spPr bwMode="auto">
            <a:xfrm>
              <a:off x="2601" y="6387"/>
              <a:ext cx="612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8838" name="Line 6"/>
            <p:cNvSpPr>
              <a:spLocks noChangeShapeType="1"/>
            </p:cNvSpPr>
            <p:nvPr/>
          </p:nvSpPr>
          <p:spPr bwMode="auto">
            <a:xfrm>
              <a:off x="3501" y="3784"/>
              <a:ext cx="0" cy="5220"/>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88839" name="Freeform 7"/>
            <p:cNvSpPr>
              <a:spLocks/>
            </p:cNvSpPr>
            <p:nvPr/>
          </p:nvSpPr>
          <p:spPr bwMode="auto">
            <a:xfrm>
              <a:off x="3861" y="4661"/>
              <a:ext cx="3960" cy="3780"/>
            </a:xfrm>
            <a:custGeom>
              <a:avLst/>
              <a:gdLst>
                <a:gd name="T0" fmla="*/ 0 w 2340"/>
                <a:gd name="T1" fmla="*/ 1980 h 1980"/>
                <a:gd name="T2" fmla="*/ 720 w 2340"/>
                <a:gd name="T3" fmla="*/ 1440 h 1980"/>
                <a:gd name="T4" fmla="*/ 1620 w 2340"/>
                <a:gd name="T5" fmla="*/ 360 h 1980"/>
                <a:gd name="T6" fmla="*/ 2340 w 2340"/>
                <a:gd name="T7" fmla="*/ 0 h 1980"/>
              </a:gdLst>
              <a:ahLst/>
              <a:cxnLst>
                <a:cxn ang="0">
                  <a:pos x="T0" y="T1"/>
                </a:cxn>
                <a:cxn ang="0">
                  <a:pos x="T2" y="T3"/>
                </a:cxn>
                <a:cxn ang="0">
                  <a:pos x="T4" y="T5"/>
                </a:cxn>
                <a:cxn ang="0">
                  <a:pos x="T6" y="T7"/>
                </a:cxn>
              </a:cxnLst>
              <a:rect l="0" t="0" r="r" b="b"/>
              <a:pathLst>
                <a:path w="2340" h="1980">
                  <a:moveTo>
                    <a:pt x="0" y="1980"/>
                  </a:moveTo>
                  <a:cubicBezTo>
                    <a:pt x="225" y="1845"/>
                    <a:pt x="450" y="1710"/>
                    <a:pt x="720" y="1440"/>
                  </a:cubicBezTo>
                  <a:cubicBezTo>
                    <a:pt x="990" y="1170"/>
                    <a:pt x="1350" y="600"/>
                    <a:pt x="1620" y="360"/>
                  </a:cubicBezTo>
                  <a:cubicBezTo>
                    <a:pt x="1890" y="120"/>
                    <a:pt x="2115" y="60"/>
                    <a:pt x="2340" y="0"/>
                  </a:cubicBezTo>
                </a:path>
              </a:pathLst>
            </a:custGeom>
            <a:noFill/>
            <a:ln w="2857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88840" name="Line 8"/>
          <p:cNvSpPr>
            <a:spLocks noChangeShapeType="1"/>
          </p:cNvSpPr>
          <p:nvPr/>
        </p:nvSpPr>
        <p:spPr bwMode="auto">
          <a:xfrm>
            <a:off x="4343400" y="2743200"/>
            <a:ext cx="0" cy="2895600"/>
          </a:xfrm>
          <a:prstGeom prst="line">
            <a:avLst/>
          </a:prstGeom>
          <a:noFill/>
          <a:ln w="12700">
            <a:solidFill>
              <a:schemeClr val="bg2"/>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8841" name="Line 9"/>
          <p:cNvSpPr>
            <a:spLocks noChangeShapeType="1"/>
          </p:cNvSpPr>
          <p:nvPr/>
        </p:nvSpPr>
        <p:spPr bwMode="auto">
          <a:xfrm flipV="1">
            <a:off x="3429000" y="2590800"/>
            <a:ext cx="1828800" cy="1295400"/>
          </a:xfrm>
          <a:prstGeom prst="line">
            <a:avLst/>
          </a:prstGeom>
          <a:noFill/>
          <a:ln w="12700" cap="sq">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8842" name="Oval 10"/>
          <p:cNvSpPr>
            <a:spLocks noChangeArrowheads="1"/>
          </p:cNvSpPr>
          <p:nvPr/>
        </p:nvSpPr>
        <p:spPr bwMode="auto">
          <a:xfrm>
            <a:off x="4318000" y="3657600"/>
            <a:ext cx="76200" cy="76200"/>
          </a:xfrm>
          <a:prstGeom prst="ellipse">
            <a:avLst/>
          </a:prstGeom>
          <a:solidFill>
            <a:schemeClr val="tx1"/>
          </a:solidFill>
          <a:ln w="12700" cap="sq">
            <a:solidFill>
              <a:schemeClr val="bg2"/>
            </a:solidFill>
            <a:round/>
            <a:headEnd type="none" w="sm" len="sm"/>
            <a:tailEnd type="none" w="sm" len="sm"/>
          </a:ln>
          <a:effectLst/>
        </p:spPr>
        <p:txBody>
          <a:bodyPr wrap="none" anchor="ctr"/>
          <a:lstStyle/>
          <a:p>
            <a:endParaRPr lang="en-US"/>
          </a:p>
        </p:txBody>
      </p:sp>
      <p:sp>
        <p:nvSpPr>
          <p:cNvPr id="2" name="TextBox 1"/>
          <p:cNvSpPr txBox="1"/>
          <p:nvPr/>
        </p:nvSpPr>
        <p:spPr>
          <a:xfrm>
            <a:off x="971600" y="5949280"/>
            <a:ext cx="6696744" cy="461665"/>
          </a:xfrm>
          <a:prstGeom prst="rect">
            <a:avLst/>
          </a:prstGeom>
          <a:noFill/>
        </p:spPr>
        <p:txBody>
          <a:bodyPr wrap="square" rtlCol="0">
            <a:spAutoFit/>
          </a:bodyPr>
          <a:lstStyle/>
          <a:p>
            <a:r>
              <a:rPr lang="en-US" dirty="0" smtClean="0">
                <a:latin typeface="Footlight MT Light"/>
                <a:cs typeface="Footlight MT Light"/>
              </a:rPr>
              <a:t>Repeated embodied actions versus process</a:t>
            </a:r>
            <a:endParaRPr lang="en-US" dirty="0">
              <a:latin typeface="Footlight MT Light"/>
              <a:cs typeface="Footlight MT Light"/>
            </a:endParaRPr>
          </a:p>
        </p:txBody>
      </p:sp>
      <p:sp>
        <p:nvSpPr>
          <p:cNvPr id="12"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2342216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88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88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88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40" grpId="0" animBg="1"/>
      <p:bldP spid="888841" grpId="0" animBg="1"/>
      <p:bldP spid="888842" grpId="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1714" y="2132856"/>
            <a:ext cx="4172294" cy="3733800"/>
          </a:xfrm>
        </p:spPr>
        <p:txBody>
          <a:bodyPr>
            <a:normAutofit fontScale="92500" lnSpcReduction="20000"/>
          </a:bodyPr>
          <a:lstStyle/>
          <a:p>
            <a:pPr>
              <a:spcBef>
                <a:spcPts val="800"/>
              </a:spcBef>
              <a:buClr>
                <a:schemeClr val="bg2">
                  <a:lumMod val="50000"/>
                </a:schemeClr>
              </a:buClr>
              <a:buFont typeface="Arial"/>
              <a:buChar char="•"/>
            </a:pPr>
            <a:r>
              <a:rPr lang="en-US" dirty="0" smtClean="0">
                <a:solidFill>
                  <a:srgbClr val="000000"/>
                </a:solidFill>
                <a:latin typeface="Footlight MT Light"/>
                <a:cs typeface="Footlight MT Light"/>
              </a:rPr>
              <a:t>For example, here they often used </a:t>
            </a:r>
            <a:r>
              <a:rPr lang="en-US" sz="2200" dirty="0" smtClean="0">
                <a:solidFill>
                  <a:srgbClr val="000000"/>
                </a:solidFill>
                <a:latin typeface="Footlight MT Light"/>
                <a:cs typeface="Footlight MT Light"/>
              </a:rPr>
              <a:t>a </a:t>
            </a:r>
            <a:r>
              <a:rPr lang="en-US" sz="2200" dirty="0">
                <a:solidFill>
                  <a:srgbClr val="000000"/>
                </a:solidFill>
                <a:latin typeface="Footlight MT Light"/>
                <a:cs typeface="Footlight MT Light"/>
              </a:rPr>
              <a:t>polynomial </a:t>
            </a:r>
            <a:r>
              <a:rPr lang="en-US" sz="2200" dirty="0" smtClean="0">
                <a:solidFill>
                  <a:srgbClr val="000000"/>
                </a:solidFill>
                <a:latin typeface="Footlight MT Light"/>
                <a:cs typeface="Footlight MT Light"/>
              </a:rPr>
              <a:t>function </a:t>
            </a:r>
            <a:br>
              <a:rPr lang="en-US" sz="2200" dirty="0" smtClean="0">
                <a:solidFill>
                  <a:srgbClr val="000000"/>
                </a:solidFill>
                <a:latin typeface="Footlight MT Light"/>
                <a:cs typeface="Footlight MT Light"/>
              </a:rPr>
            </a:br>
            <a:r>
              <a:rPr lang="en-US" sz="2200" i="1" dirty="0" smtClean="0">
                <a:solidFill>
                  <a:srgbClr val="000000"/>
                </a:solidFill>
                <a:latin typeface="Footlight MT Light"/>
                <a:cs typeface="Footlight MT Light"/>
              </a:rPr>
              <a:t>y</a:t>
            </a:r>
            <a:r>
              <a:rPr lang="en-US" sz="2200" dirty="0">
                <a:solidFill>
                  <a:srgbClr val="000000"/>
                </a:solidFill>
                <a:latin typeface="Footlight MT Light"/>
                <a:cs typeface="Footlight MT Light"/>
              </a:rPr>
              <a:t>=</a:t>
            </a:r>
            <a:r>
              <a:rPr lang="en-US" sz="2200" i="1" dirty="0">
                <a:solidFill>
                  <a:srgbClr val="000000"/>
                </a:solidFill>
                <a:latin typeface="Footlight MT Light"/>
                <a:cs typeface="Footlight MT Light"/>
              </a:rPr>
              <a:t>a</a:t>
            </a:r>
            <a:r>
              <a:rPr lang="en-US" sz="2200" dirty="0">
                <a:solidFill>
                  <a:srgbClr val="000000"/>
                </a:solidFill>
                <a:latin typeface="Footlight MT Light"/>
                <a:cs typeface="Footlight MT Light"/>
              </a:rPr>
              <a:t>(</a:t>
            </a:r>
            <a:r>
              <a:rPr lang="en-US" sz="2200" i="1" dirty="0" smtClean="0">
                <a:solidFill>
                  <a:srgbClr val="000000"/>
                </a:solidFill>
                <a:latin typeface="Footlight MT Light"/>
                <a:cs typeface="Footlight MT Light"/>
              </a:rPr>
              <a:t>x</a:t>
            </a:r>
            <a:r>
              <a:rPr lang="en-US" sz="2200" dirty="0" smtClean="0">
                <a:solidFill>
                  <a:srgbClr val="000000"/>
                </a:solidFill>
                <a:latin typeface="Footlight MT Light"/>
                <a:cs typeface="Footlight MT Light"/>
              </a:rPr>
              <a:t>+1)</a:t>
            </a:r>
            <a:r>
              <a:rPr lang="en-US" sz="2200" dirty="0">
                <a:solidFill>
                  <a:srgbClr val="000000"/>
                </a:solidFill>
                <a:latin typeface="Footlight MT Light"/>
                <a:cs typeface="Footlight MT Light"/>
              </a:rPr>
              <a:t>(</a:t>
            </a:r>
            <a:r>
              <a:rPr lang="en-US" sz="2200" i="1" dirty="0" smtClean="0">
                <a:solidFill>
                  <a:srgbClr val="000000"/>
                </a:solidFill>
                <a:latin typeface="Footlight MT Light"/>
                <a:cs typeface="Footlight MT Light"/>
              </a:rPr>
              <a:t>x</a:t>
            </a:r>
            <a:r>
              <a:rPr lang="en-US" sz="2200" dirty="0">
                <a:solidFill>
                  <a:srgbClr val="000000"/>
                </a:solidFill>
                <a:latin typeface="Footlight MT Light"/>
                <a:cs typeface="Footlight MT Light"/>
              </a:rPr>
              <a:t>–</a:t>
            </a:r>
            <a:r>
              <a:rPr lang="en-US" sz="2200" dirty="0" smtClean="0">
                <a:solidFill>
                  <a:srgbClr val="000000"/>
                </a:solidFill>
                <a:latin typeface="Footlight MT Light"/>
                <a:cs typeface="Footlight MT Light"/>
              </a:rPr>
              <a:t>2)</a:t>
            </a:r>
            <a:r>
              <a:rPr lang="en-US" sz="2200" dirty="0">
                <a:solidFill>
                  <a:srgbClr val="000000"/>
                </a:solidFill>
                <a:latin typeface="Footlight MT Light"/>
                <a:cs typeface="Footlight MT Light"/>
              </a:rPr>
              <a:t>(</a:t>
            </a:r>
            <a:r>
              <a:rPr lang="en-US" sz="2200" i="1" dirty="0" smtClean="0">
                <a:solidFill>
                  <a:srgbClr val="000000"/>
                </a:solidFill>
                <a:latin typeface="Footlight MT Light"/>
                <a:cs typeface="Footlight MT Light"/>
              </a:rPr>
              <a:t>x</a:t>
            </a:r>
            <a:r>
              <a:rPr lang="en-US" sz="2200" dirty="0">
                <a:solidFill>
                  <a:srgbClr val="000000"/>
                </a:solidFill>
                <a:latin typeface="Footlight MT Light"/>
                <a:cs typeface="Footlight MT Light"/>
              </a:rPr>
              <a:t>–</a:t>
            </a:r>
            <a:r>
              <a:rPr lang="en-US" sz="2200" dirty="0" smtClean="0">
                <a:solidFill>
                  <a:srgbClr val="000000"/>
                </a:solidFill>
                <a:latin typeface="Footlight MT Light"/>
                <a:cs typeface="Footlight MT Light"/>
              </a:rPr>
              <a:t>3)</a:t>
            </a:r>
          </a:p>
          <a:p>
            <a:pPr>
              <a:spcBef>
                <a:spcPts val="800"/>
              </a:spcBef>
              <a:buClr>
                <a:schemeClr val="bg2">
                  <a:lumMod val="50000"/>
                </a:schemeClr>
              </a:buClr>
              <a:buFont typeface="Arial"/>
              <a:buChar char="•"/>
            </a:pPr>
            <a:r>
              <a:rPr lang="en-US" sz="2200" dirty="0" smtClean="0">
                <a:solidFill>
                  <a:srgbClr val="000000"/>
                </a:solidFill>
                <a:latin typeface="Footlight MT Light"/>
                <a:cs typeface="Footlight MT Light"/>
              </a:rPr>
              <a:t>They then used the point </a:t>
            </a:r>
            <a:br>
              <a:rPr lang="en-US" sz="2200" dirty="0" smtClean="0">
                <a:solidFill>
                  <a:srgbClr val="000000"/>
                </a:solidFill>
                <a:latin typeface="Footlight MT Light"/>
                <a:cs typeface="Footlight MT Light"/>
              </a:rPr>
            </a:br>
            <a:r>
              <a:rPr lang="en-US" sz="2200" dirty="0" smtClean="0">
                <a:solidFill>
                  <a:srgbClr val="000000"/>
                </a:solidFill>
                <a:latin typeface="Footlight MT Light"/>
                <a:cs typeface="Footlight MT Light"/>
              </a:rPr>
              <a:t>(0, 2) to find </a:t>
            </a:r>
            <a:r>
              <a:rPr lang="en-US" sz="2200" i="1" dirty="0" smtClean="0">
                <a:solidFill>
                  <a:srgbClr val="000000"/>
                </a:solidFill>
                <a:latin typeface="Footlight MT Light"/>
                <a:cs typeface="Footlight MT Light"/>
              </a:rPr>
              <a:t>a</a:t>
            </a:r>
            <a:r>
              <a:rPr lang="en-US" sz="2200" dirty="0" smtClean="0">
                <a:solidFill>
                  <a:srgbClr val="000000"/>
                </a:solidFill>
                <a:latin typeface="Footlight MT Light"/>
                <a:cs typeface="Footlight MT Light"/>
              </a:rPr>
              <a:t> = 1/3  </a:t>
            </a:r>
          </a:p>
          <a:p>
            <a:pPr>
              <a:spcBef>
                <a:spcPts val="800"/>
              </a:spcBef>
              <a:buClr>
                <a:schemeClr val="bg2">
                  <a:lumMod val="50000"/>
                </a:schemeClr>
              </a:buClr>
              <a:buFont typeface="Arial"/>
              <a:buChar char="•"/>
            </a:pPr>
            <a:r>
              <a:rPr lang="en-US" sz="2200" dirty="0" smtClean="0">
                <a:solidFill>
                  <a:srgbClr val="000000"/>
                </a:solidFill>
                <a:latin typeface="Footlight MT Light"/>
                <a:cs typeface="Footlight MT Light"/>
              </a:rPr>
              <a:t>The brackets were then expanded</a:t>
            </a:r>
          </a:p>
          <a:p>
            <a:pPr>
              <a:spcBef>
                <a:spcPts val="800"/>
              </a:spcBef>
              <a:buClr>
                <a:schemeClr val="bg2">
                  <a:lumMod val="50000"/>
                </a:schemeClr>
              </a:buClr>
              <a:buFont typeface="Arial"/>
              <a:buChar char="•"/>
            </a:pPr>
            <a:r>
              <a:rPr lang="en-US" sz="2200" dirty="0" smtClean="0">
                <a:solidFill>
                  <a:srgbClr val="000000"/>
                </a:solidFill>
                <a:latin typeface="Footlight MT Light"/>
                <a:cs typeface="Footlight MT Light"/>
              </a:rPr>
              <a:t>The function was differentiated symbolically</a:t>
            </a:r>
          </a:p>
          <a:p>
            <a:pPr>
              <a:spcBef>
                <a:spcPts val="800"/>
              </a:spcBef>
              <a:buClr>
                <a:schemeClr val="bg2">
                  <a:lumMod val="50000"/>
                </a:schemeClr>
              </a:buClr>
              <a:buFont typeface="Arial"/>
              <a:buChar char="•"/>
            </a:pPr>
            <a:r>
              <a:rPr lang="en-US" sz="2200" dirty="0" smtClean="0">
                <a:solidFill>
                  <a:srgbClr val="000000"/>
                </a:solidFill>
                <a:latin typeface="Footlight MT Light"/>
                <a:cs typeface="Footlight MT Light"/>
              </a:rPr>
              <a:t>They completed the square to find the vertex</a:t>
            </a:r>
          </a:p>
          <a:p>
            <a:pPr>
              <a:spcBef>
                <a:spcPts val="800"/>
              </a:spcBef>
              <a:buClr>
                <a:schemeClr val="bg2">
                  <a:lumMod val="50000"/>
                </a:schemeClr>
              </a:buClr>
              <a:buFont typeface="Arial"/>
              <a:buChar char="•"/>
            </a:pPr>
            <a:r>
              <a:rPr lang="en-US" sz="2200" dirty="0" smtClean="0">
                <a:solidFill>
                  <a:srgbClr val="000000"/>
                </a:solidFill>
                <a:latin typeface="Footlight MT Light"/>
                <a:cs typeface="Footlight MT Light"/>
              </a:rPr>
              <a:t>The graph of the derivative was drawn</a:t>
            </a:r>
          </a:p>
        </p:txBody>
      </p:sp>
      <p:pic>
        <p:nvPicPr>
          <p:cNvPr id="6" name="그림 4"/>
          <p:cNvPicPr/>
          <p:nvPr/>
        </p:nvPicPr>
        <p:blipFill>
          <a:blip r:embed="rId2"/>
          <a:srcRect l="13214" t="29619" r="58784" b="13315"/>
          <a:stretch>
            <a:fillRect/>
          </a:stretch>
        </p:blipFill>
        <p:spPr bwMode="auto">
          <a:xfrm>
            <a:off x="5220072" y="2060848"/>
            <a:ext cx="3146692" cy="3600400"/>
          </a:xfrm>
          <a:prstGeom prst="rect">
            <a:avLst/>
          </a:prstGeom>
          <a:noFill/>
          <a:ln w="9525">
            <a:noFill/>
            <a:miter lim="800000"/>
            <a:headEnd/>
            <a:tailEnd/>
          </a:ln>
          <a:effectLst/>
        </p:spPr>
      </p:pic>
      <p:sp>
        <p:nvSpPr>
          <p:cNvPr id="7" name="Title 1"/>
          <p:cNvSpPr>
            <a:spLocks noGrp="1"/>
          </p:cNvSpPr>
          <p:nvPr>
            <p:ph type="title"/>
          </p:nvPr>
        </p:nvSpPr>
        <p:spPr>
          <a:xfrm>
            <a:off x="471714" y="1087016"/>
            <a:ext cx="7984899" cy="685800"/>
          </a:xfrm>
        </p:spPr>
        <p:txBody>
          <a:bodyPr/>
          <a:lstStyle/>
          <a:p>
            <a:r>
              <a:rPr lang="en-US" sz="3000" b="1" dirty="0" smtClean="0"/>
              <a:t/>
            </a:r>
            <a:br>
              <a:rPr lang="en-US" sz="3000" b="1" dirty="0" smtClean="0"/>
            </a:br>
            <a:r>
              <a:rPr lang="en-US" dirty="0">
                <a:latin typeface="Footlight MT Light"/>
                <a:cs typeface="Footlight MT Light"/>
              </a:rPr>
              <a:t>What Students May Be Think</a:t>
            </a:r>
            <a:r>
              <a:rPr lang="en-AU" sz="3200" dirty="0" err="1">
                <a:latin typeface="Footlight MT Light"/>
                <a:cs typeface="Footlight MT Light"/>
              </a:rPr>
              <a:t>ing</a:t>
            </a:r>
            <a:r>
              <a:rPr lang="en-AU" sz="3200" b="1" dirty="0" smtClean="0"/>
              <a:t/>
            </a:r>
            <a:br>
              <a:rPr lang="en-AU" sz="3200" b="1" dirty="0" smtClean="0"/>
            </a:br>
            <a:endParaRPr lang="en-US" sz="3200" dirty="0"/>
          </a:p>
        </p:txBody>
      </p:sp>
      <p:sp>
        <p:nvSpPr>
          <p:cNvPr id="5"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a:cs typeface="Footlight MT Light"/>
              </a:rPr>
              <a:t>The University of Auckland</a:t>
            </a:r>
            <a:endParaRPr lang="en-US" dirty="0">
              <a:latin typeface="Footlight MT Light"/>
              <a:cs typeface="Footlight MT Light"/>
            </a:endParaRPr>
          </a:p>
        </p:txBody>
      </p:sp>
    </p:spTree>
    <p:extLst>
      <p:ext uri="{BB962C8B-B14F-4D97-AF65-F5344CB8AC3E}">
        <p14:creationId xmlns:p14="http://schemas.microsoft.com/office/powerpoint/2010/main" val="1697250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p:cNvPicPr>
            <a:picLocks noGrp="1"/>
          </p:cNvPicPr>
          <p:nvPr>
            <p:ph idx="1"/>
          </p:nvPr>
        </p:nvPicPr>
        <p:blipFill rotWithShape="1">
          <a:blip r:embed="rId3" cstate="print"/>
          <a:srcRect l="46108" r="1990"/>
          <a:stretch/>
        </p:blipFill>
        <p:spPr bwMode="auto">
          <a:xfrm>
            <a:off x="2123728" y="1785926"/>
            <a:ext cx="4010052" cy="4357718"/>
          </a:xfrm>
          <a:prstGeom prst="rect">
            <a:avLst/>
          </a:prstGeom>
          <a:noFill/>
          <a:ln>
            <a:noFill/>
          </a:ln>
          <a:effectLst/>
          <a:extLst>
            <a:ext uri="{53640926-AAD7-44d8-BBD7-CCE9431645EC}">
              <a14:shadowObscured xmlns:a14="http://schemas.microsoft.com/office/drawing/2010/main"/>
            </a:ext>
          </a:extLst>
        </p:spPr>
      </p:pic>
      <p:sp>
        <p:nvSpPr>
          <p:cNvPr id="3" name="Oval 2"/>
          <p:cNvSpPr/>
          <p:nvPr/>
        </p:nvSpPr>
        <p:spPr bwMode="auto">
          <a:xfrm>
            <a:off x="3995936" y="5733256"/>
            <a:ext cx="1512168" cy="648072"/>
          </a:xfrm>
          <a:prstGeom prst="ellipse">
            <a:avLst/>
          </a:prstGeom>
          <a:solidFill>
            <a:schemeClr val="accent1">
              <a:alpha val="0"/>
            </a:scheme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64" charset="0"/>
            </a:endParaRPr>
          </a:p>
        </p:txBody>
      </p:sp>
      <p:sp>
        <p:nvSpPr>
          <p:cNvPr id="7" name="Oval 6"/>
          <p:cNvSpPr/>
          <p:nvPr/>
        </p:nvSpPr>
        <p:spPr bwMode="auto">
          <a:xfrm>
            <a:off x="4499992" y="2852936"/>
            <a:ext cx="1728192" cy="576064"/>
          </a:xfrm>
          <a:prstGeom prst="ellipse">
            <a:avLst/>
          </a:prstGeom>
          <a:solidFill>
            <a:schemeClr val="accent1">
              <a:alpha val="0"/>
            </a:scheme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64" charset="0"/>
            </a:endParaRPr>
          </a:p>
        </p:txBody>
      </p:sp>
      <p:sp>
        <p:nvSpPr>
          <p:cNvPr id="9" name="Oval 8"/>
          <p:cNvSpPr/>
          <p:nvPr/>
        </p:nvSpPr>
        <p:spPr bwMode="auto">
          <a:xfrm>
            <a:off x="2123728" y="5589240"/>
            <a:ext cx="1512168" cy="648072"/>
          </a:xfrm>
          <a:prstGeom prst="ellipse">
            <a:avLst/>
          </a:prstGeom>
          <a:solidFill>
            <a:schemeClr val="accent1">
              <a:alpha val="0"/>
            </a:scheme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64" charset="0"/>
            </a:endParaRPr>
          </a:p>
        </p:txBody>
      </p:sp>
      <p:sp>
        <p:nvSpPr>
          <p:cNvPr id="10" name="Title 1"/>
          <p:cNvSpPr>
            <a:spLocks noGrp="1"/>
          </p:cNvSpPr>
          <p:nvPr>
            <p:ph type="title"/>
          </p:nvPr>
        </p:nvSpPr>
        <p:spPr>
          <a:xfrm>
            <a:off x="684212" y="1015008"/>
            <a:ext cx="8115074" cy="685800"/>
          </a:xfrm>
        </p:spPr>
        <p:txBody>
          <a:bodyPr/>
          <a:lstStyle/>
          <a:p>
            <a:r>
              <a:rPr lang="en-US" sz="3000" b="1" dirty="0" smtClean="0"/>
              <a:t/>
            </a:r>
            <a:br>
              <a:rPr lang="en-US" sz="3000" b="1" dirty="0" smtClean="0"/>
            </a:br>
            <a:r>
              <a:rPr lang="en-US" dirty="0">
                <a:latin typeface="Footlight MT Light"/>
                <a:cs typeface="Footlight MT Light"/>
              </a:rPr>
              <a:t>What Students May Be Think</a:t>
            </a:r>
            <a:r>
              <a:rPr lang="en-AU" sz="3200" dirty="0" err="1">
                <a:latin typeface="Footlight MT Light"/>
                <a:cs typeface="Footlight MT Light"/>
              </a:rPr>
              <a:t>ing</a:t>
            </a:r>
            <a:r>
              <a:rPr lang="en-AU" sz="3200" b="1" dirty="0" smtClean="0"/>
              <a:t/>
            </a:r>
            <a:br>
              <a:rPr lang="en-AU" sz="3200" b="1" dirty="0" smtClean="0"/>
            </a:br>
            <a:endParaRPr lang="en-US" sz="3200" dirty="0"/>
          </a:p>
        </p:txBody>
      </p:sp>
      <p:sp>
        <p:nvSpPr>
          <p:cNvPr id="11"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a:cs typeface="Footlight MT Light"/>
              </a:rPr>
              <a:t>The University of Auckland</a:t>
            </a:r>
            <a:endParaRPr lang="en-US" dirty="0">
              <a:latin typeface="Footlight MT Light"/>
              <a:cs typeface="Footlight MT Light"/>
            </a:endParaRPr>
          </a:p>
        </p:txBody>
      </p:sp>
    </p:spTree>
    <p:extLst>
      <p:ext uri="{BB962C8B-B14F-4D97-AF65-F5344CB8AC3E}">
        <p14:creationId xmlns:p14="http://schemas.microsoft.com/office/powerpoint/2010/main" val="2858791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1824"/>
            <a:ext cx="8229600" cy="1143000"/>
          </a:xfrm>
        </p:spPr>
        <p:txBody>
          <a:bodyPr/>
          <a:lstStyle/>
          <a:p>
            <a:r>
              <a:rPr lang="en-US" sz="3000" b="0" dirty="0" smtClean="0">
                <a:latin typeface="Footlight MT Light"/>
                <a:cs typeface="Footlight MT Light"/>
              </a:rPr>
              <a:t>The Extent of the Problem</a:t>
            </a:r>
            <a:endParaRPr lang="en-US" sz="3200" b="0" dirty="0">
              <a:latin typeface="Footlight MT Light"/>
              <a:cs typeface="Footlight MT Light"/>
            </a:endParaRPr>
          </a:p>
        </p:txBody>
      </p:sp>
      <p:sp>
        <p:nvSpPr>
          <p:cNvPr id="3" name="Content Placeholder 2"/>
          <p:cNvSpPr>
            <a:spLocks noGrp="1"/>
          </p:cNvSpPr>
          <p:nvPr>
            <p:ph idx="1"/>
          </p:nvPr>
        </p:nvSpPr>
        <p:spPr>
          <a:xfrm>
            <a:off x="739775" y="2553207"/>
            <a:ext cx="7662864" cy="3267169"/>
          </a:xfrm>
        </p:spPr>
        <p:txBody>
          <a:bodyPr>
            <a:normAutofit/>
          </a:bodyPr>
          <a:lstStyle/>
          <a:p>
            <a:pPr marL="0" indent="0">
              <a:buNone/>
            </a:pPr>
            <a:endParaRPr lang="en-US" sz="2800" dirty="0" smtClean="0"/>
          </a:p>
        </p:txBody>
      </p:sp>
      <p:sp>
        <p:nvSpPr>
          <p:cNvPr id="5" name="TextBox 4"/>
          <p:cNvSpPr txBox="1"/>
          <p:nvPr/>
        </p:nvSpPr>
        <p:spPr>
          <a:xfrm>
            <a:off x="457200" y="1539949"/>
            <a:ext cx="7713133" cy="1200328"/>
          </a:xfrm>
          <a:prstGeom prst="rect">
            <a:avLst/>
          </a:prstGeom>
          <a:noFill/>
        </p:spPr>
        <p:txBody>
          <a:bodyPr wrap="square" rtlCol="0">
            <a:spAutoFit/>
          </a:bodyPr>
          <a:lstStyle/>
          <a:p>
            <a:r>
              <a:rPr lang="en-US" dirty="0" smtClean="0"/>
              <a:t>What percentage of 1000 students in the final year of Australian school do you think correctly answered these questions?</a:t>
            </a:r>
            <a:endParaRPr lang="en-US" dirty="0"/>
          </a:p>
        </p:txBody>
      </p:sp>
      <p:pic>
        <p:nvPicPr>
          <p:cNvPr id="6" name="Content Placeholder 4" descr="Q6-7.tiff"/>
          <p:cNvPicPr>
            <a:picLocks noChangeAspect="1"/>
          </p:cNvPicPr>
          <p:nvPr/>
        </p:nvPicPr>
        <p:blipFill>
          <a:blip r:embed="rId3">
            <a:extLst>
              <a:ext uri="{28A0092B-C50C-407E-A947-70E740481C1C}">
                <a14:useLocalDpi xmlns:a14="http://schemas.microsoft.com/office/drawing/2010/main" val="0"/>
              </a:ext>
            </a:extLst>
          </a:blip>
          <a:srcRect l="2" t="-7314" r="-2693" b="-20769"/>
          <a:stretch>
            <a:fillRect/>
          </a:stretch>
        </p:blipFill>
        <p:spPr>
          <a:xfrm>
            <a:off x="457200" y="4393142"/>
            <a:ext cx="3106738" cy="1587500"/>
          </a:xfrm>
          <a:prstGeom prst="rect">
            <a:avLst/>
          </a:prstGeom>
        </p:spPr>
      </p:pic>
      <p:pic>
        <p:nvPicPr>
          <p:cNvPr id="7" name="Content Placeholder 4" descr="Q1-5.tiff"/>
          <p:cNvPicPr>
            <a:picLocks noChangeAspect="1"/>
          </p:cNvPicPr>
          <p:nvPr/>
        </p:nvPicPr>
        <p:blipFill rotWithShape="1">
          <a:blip r:embed="rId4">
            <a:extLst>
              <a:ext uri="{28A0092B-C50C-407E-A947-70E740481C1C}">
                <a14:useLocalDpi xmlns:a14="http://schemas.microsoft.com/office/drawing/2010/main" val="0"/>
              </a:ext>
            </a:extLst>
          </a:blip>
          <a:srcRect l="-4001" r="-2643" b="71412"/>
          <a:stretch/>
        </p:blipFill>
        <p:spPr>
          <a:xfrm>
            <a:off x="296333" y="3148543"/>
            <a:ext cx="3752098" cy="1096432"/>
          </a:xfrm>
          <a:prstGeom prst="rect">
            <a:avLst/>
          </a:prstGeom>
        </p:spPr>
      </p:pic>
      <p:pic>
        <p:nvPicPr>
          <p:cNvPr id="8" name="Picture 6" descr="Q11-16.tiff"/>
          <p:cNvPicPr>
            <a:picLocks noChangeAspect="1"/>
          </p:cNvPicPr>
          <p:nvPr/>
        </p:nvPicPr>
        <p:blipFill rotWithShape="1">
          <a:blip r:embed="rId5">
            <a:extLst>
              <a:ext uri="{28A0092B-C50C-407E-A947-70E740481C1C}">
                <a14:useLocalDpi xmlns:a14="http://schemas.microsoft.com/office/drawing/2010/main" val="0"/>
              </a:ext>
            </a:extLst>
          </a:blip>
          <a:srcRect t="11850"/>
          <a:stretch/>
        </p:blipFill>
        <p:spPr bwMode="auto">
          <a:xfrm>
            <a:off x="3563938" y="2979209"/>
            <a:ext cx="5203825" cy="353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170726410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467544" y="1916833"/>
            <a:ext cx="8229600" cy="1008112"/>
          </a:xfrm>
        </p:spPr>
        <p:txBody>
          <a:bodyPr/>
          <a:lstStyle/>
          <a:p>
            <a:pPr>
              <a:lnSpc>
                <a:spcPct val="90000"/>
              </a:lnSpc>
              <a:buFontTx/>
              <a:buNone/>
            </a:pPr>
            <a:r>
              <a:rPr lang="en-NZ" dirty="0"/>
              <a:t>	</a:t>
            </a:r>
            <a:r>
              <a:rPr lang="en-NZ" dirty="0" smtClean="0">
                <a:solidFill>
                  <a:srgbClr val="000000"/>
                </a:solidFill>
                <a:latin typeface="Footlight MT Light"/>
                <a:cs typeface="Footlight MT Light"/>
              </a:rPr>
              <a:t>When must a function </a:t>
            </a:r>
            <a:r>
              <a:rPr lang="en-NZ" i="1" dirty="0" smtClean="0">
                <a:solidFill>
                  <a:srgbClr val="000000"/>
                </a:solidFill>
                <a:latin typeface="Footlight MT Light"/>
                <a:cs typeface="Footlight MT Light"/>
              </a:rPr>
              <a:t>f</a:t>
            </a:r>
            <a:r>
              <a:rPr lang="en-NZ" dirty="0" smtClean="0">
                <a:solidFill>
                  <a:srgbClr val="000000"/>
                </a:solidFill>
                <a:latin typeface="Footlight MT Light"/>
                <a:cs typeface="Footlight MT Light"/>
              </a:rPr>
              <a:t> have a maximum and minimum?</a:t>
            </a:r>
          </a:p>
          <a:p>
            <a:pPr>
              <a:lnSpc>
                <a:spcPct val="90000"/>
              </a:lnSpc>
              <a:buFontTx/>
              <a:buNone/>
            </a:pPr>
            <a:r>
              <a:rPr lang="en-NZ" dirty="0" smtClean="0">
                <a:solidFill>
                  <a:srgbClr val="000000"/>
                </a:solidFill>
                <a:latin typeface="Footlight MT Light"/>
                <a:cs typeface="Footlight MT Light"/>
              </a:rPr>
              <a:t>	Students examine the critical points. [Pointwise thinking]</a:t>
            </a:r>
          </a:p>
          <a:p>
            <a:pPr>
              <a:lnSpc>
                <a:spcPct val="90000"/>
              </a:lnSpc>
              <a:buFontTx/>
              <a:buNone/>
            </a:pPr>
            <a:endParaRPr lang="en-NZ" dirty="0">
              <a:solidFill>
                <a:srgbClr val="000000"/>
              </a:solidFill>
              <a:latin typeface="Footlight MT Light"/>
              <a:cs typeface="Footlight MT Light"/>
            </a:endParaRPr>
          </a:p>
          <a:p>
            <a:pPr>
              <a:lnSpc>
                <a:spcPct val="90000"/>
              </a:lnSpc>
              <a:buFontTx/>
              <a:buNone/>
            </a:pPr>
            <a:r>
              <a:rPr lang="en-NZ" dirty="0" smtClean="0">
                <a:solidFill>
                  <a:srgbClr val="000000"/>
                </a:solidFill>
                <a:latin typeface="Footlight MT Light"/>
                <a:cs typeface="Footlight MT Light"/>
              </a:rPr>
              <a:t>	Clearly not for functions in general:</a:t>
            </a:r>
            <a:endParaRPr lang="en-NZ" dirty="0">
              <a:solidFill>
                <a:srgbClr val="000000"/>
              </a:solidFill>
              <a:latin typeface="Footlight MT Light"/>
              <a:cs typeface="Footlight MT Light"/>
            </a:endParaRPr>
          </a:p>
          <a:p>
            <a:pPr>
              <a:lnSpc>
                <a:spcPct val="90000"/>
              </a:lnSpc>
              <a:buNone/>
            </a:pPr>
            <a:r>
              <a:rPr lang="en-NZ" dirty="0" smtClean="0">
                <a:solidFill>
                  <a:srgbClr val="000000"/>
                </a:solidFill>
                <a:latin typeface="Footlight MT Light"/>
                <a:cs typeface="Footlight MT Light"/>
              </a:rPr>
              <a:t>	</a:t>
            </a:r>
            <a:r>
              <a:rPr lang="en-NZ" i="1" dirty="0" smtClean="0">
                <a:solidFill>
                  <a:srgbClr val="000000"/>
                </a:solidFill>
                <a:latin typeface="Footlight MT Light"/>
                <a:cs typeface="Footlight MT Light"/>
              </a:rPr>
              <a:t>f : R	</a:t>
            </a:r>
            <a:r>
              <a:rPr lang="en-AU" i="1" dirty="0" smtClean="0"/>
              <a:t>→</a:t>
            </a:r>
            <a:r>
              <a:rPr lang="en-NZ" i="1" dirty="0" smtClean="0">
                <a:solidFill>
                  <a:srgbClr val="000000"/>
                </a:solidFill>
                <a:latin typeface="Footlight MT Light"/>
                <a:cs typeface="Footlight MT Light"/>
              </a:rPr>
              <a:t> R 	    where f(x</a:t>
            </a:r>
            <a:r>
              <a:rPr lang="en-NZ" dirty="0" smtClean="0">
                <a:solidFill>
                  <a:srgbClr val="000000"/>
                </a:solidFill>
                <a:latin typeface="Footlight MT Light"/>
                <a:cs typeface="Footlight MT Light"/>
              </a:rPr>
              <a:t>) = </a:t>
            </a:r>
            <a:r>
              <a:rPr lang="en-NZ" i="1" dirty="0" smtClean="0">
                <a:solidFill>
                  <a:srgbClr val="000000"/>
                </a:solidFill>
                <a:latin typeface="Footlight MT Light"/>
                <a:cs typeface="Footlight MT Light"/>
              </a:rPr>
              <a:t>x	 </a:t>
            </a:r>
            <a:r>
              <a:rPr lang="en-NZ" dirty="0" smtClean="0">
                <a:solidFill>
                  <a:srgbClr val="000000"/>
                </a:solidFill>
                <a:latin typeface="Footlight MT Light"/>
                <a:cs typeface="Footlight MT Light"/>
              </a:rPr>
              <a:t>or any increasing function</a:t>
            </a:r>
          </a:p>
          <a:p>
            <a:pPr>
              <a:lnSpc>
                <a:spcPct val="90000"/>
              </a:lnSpc>
              <a:buNone/>
            </a:pPr>
            <a:endParaRPr lang="en-NZ" dirty="0">
              <a:solidFill>
                <a:srgbClr val="000000"/>
              </a:solidFill>
              <a:latin typeface="Footlight MT Light"/>
              <a:cs typeface="Footlight MT Light"/>
            </a:endParaRPr>
          </a:p>
          <a:p>
            <a:pPr indent="12700">
              <a:lnSpc>
                <a:spcPct val="90000"/>
              </a:lnSpc>
              <a:buFontTx/>
              <a:buNone/>
            </a:pPr>
            <a:r>
              <a:rPr lang="en-NZ" dirty="0" smtClean="0">
                <a:solidFill>
                  <a:srgbClr val="000000"/>
                </a:solidFill>
                <a:latin typeface="Footlight MT Light"/>
                <a:cs typeface="Footlight MT Light"/>
              </a:rPr>
              <a:t>What about </a:t>
            </a:r>
            <a:r>
              <a:rPr lang="en-NZ" i="1" dirty="0" smtClean="0">
                <a:solidFill>
                  <a:srgbClr val="000000"/>
                </a:solidFill>
                <a:latin typeface="Footlight MT Light"/>
                <a:cs typeface="Footlight MT Light"/>
              </a:rPr>
              <a:t>f : </a:t>
            </a:r>
            <a:r>
              <a:rPr lang="en-NZ" dirty="0" smtClean="0">
                <a:solidFill>
                  <a:srgbClr val="000000"/>
                </a:solidFill>
                <a:latin typeface="Footlight MT Light"/>
                <a:cs typeface="Footlight MT Light"/>
              </a:rPr>
              <a:t>(</a:t>
            </a:r>
            <a:r>
              <a:rPr lang="en-NZ" i="1" dirty="0" smtClean="0">
                <a:solidFill>
                  <a:srgbClr val="000000"/>
                </a:solidFill>
                <a:latin typeface="Footlight MT Light"/>
                <a:cs typeface="Footlight MT Light"/>
              </a:rPr>
              <a:t>a, b</a:t>
            </a:r>
            <a:r>
              <a:rPr lang="en-NZ" dirty="0">
                <a:solidFill>
                  <a:srgbClr val="000000"/>
                </a:solidFill>
                <a:latin typeface="Footlight MT Light"/>
                <a:cs typeface="Footlight MT Light"/>
              </a:rPr>
              <a:t>)</a:t>
            </a:r>
            <a:r>
              <a:rPr lang="en-NZ" i="1" dirty="0" smtClean="0">
                <a:solidFill>
                  <a:srgbClr val="000000"/>
                </a:solidFill>
                <a:latin typeface="Footlight MT Light"/>
                <a:cs typeface="Footlight MT Light"/>
              </a:rPr>
              <a:t> </a:t>
            </a:r>
            <a:r>
              <a:rPr lang="en-AU" i="1" dirty="0"/>
              <a:t>→</a:t>
            </a:r>
            <a:r>
              <a:rPr lang="en-NZ" i="1" dirty="0" smtClean="0">
                <a:solidFill>
                  <a:srgbClr val="000000"/>
                </a:solidFill>
                <a:latin typeface="Footlight MT Light"/>
                <a:cs typeface="Footlight MT Light"/>
              </a:rPr>
              <a:t> R?  </a:t>
            </a:r>
            <a:r>
              <a:rPr lang="en-NZ" dirty="0">
                <a:solidFill>
                  <a:srgbClr val="000000"/>
                </a:solidFill>
                <a:latin typeface="Footlight MT Light"/>
                <a:cs typeface="Footlight MT Light"/>
              </a:rPr>
              <a:t>W</a:t>
            </a:r>
            <a:r>
              <a:rPr lang="en-NZ" dirty="0" smtClean="0">
                <a:solidFill>
                  <a:srgbClr val="000000"/>
                </a:solidFill>
                <a:latin typeface="Footlight MT Light"/>
                <a:cs typeface="Footlight MT Light"/>
              </a:rPr>
              <a:t>e are still not guaranteed a maximum and minimum value. Why? How would they understand this? [Needs local thinking]</a:t>
            </a:r>
          </a:p>
          <a:p>
            <a:pPr indent="12700">
              <a:lnSpc>
                <a:spcPct val="90000"/>
              </a:lnSpc>
              <a:buFontTx/>
              <a:buNone/>
            </a:pPr>
            <a:r>
              <a:rPr lang="en-NZ" dirty="0">
                <a:solidFill>
                  <a:srgbClr val="000000"/>
                </a:solidFill>
                <a:latin typeface="Footlight MT Light"/>
                <a:cs typeface="Footlight MT Light"/>
              </a:rPr>
              <a:t>For </a:t>
            </a:r>
            <a:r>
              <a:rPr lang="en-NZ" i="1" dirty="0" smtClean="0">
                <a:solidFill>
                  <a:srgbClr val="000000"/>
                </a:solidFill>
                <a:latin typeface="Footlight MT Light"/>
                <a:cs typeface="Footlight MT Light"/>
              </a:rPr>
              <a:t> </a:t>
            </a:r>
            <a:r>
              <a:rPr lang="en-NZ" dirty="0" smtClean="0">
                <a:solidFill>
                  <a:srgbClr val="000000"/>
                </a:solidFill>
                <a:latin typeface="Footlight MT Light"/>
                <a:cs typeface="Footlight MT Light"/>
              </a:rPr>
              <a:t>a continuous function </a:t>
            </a:r>
            <a:r>
              <a:rPr lang="en-NZ" i="1" dirty="0" smtClean="0">
                <a:solidFill>
                  <a:srgbClr val="000000"/>
                </a:solidFill>
                <a:latin typeface="Footlight MT Light"/>
                <a:cs typeface="Footlight MT Light"/>
              </a:rPr>
              <a:t>f </a:t>
            </a:r>
            <a:r>
              <a:rPr lang="en-NZ" i="1" dirty="0">
                <a:solidFill>
                  <a:srgbClr val="000000"/>
                </a:solidFill>
                <a:latin typeface="Footlight MT Light"/>
                <a:cs typeface="Footlight MT Light"/>
              </a:rPr>
              <a:t>: </a:t>
            </a:r>
            <a:r>
              <a:rPr lang="en-NZ" dirty="0" smtClean="0">
                <a:solidFill>
                  <a:srgbClr val="000000"/>
                </a:solidFill>
                <a:latin typeface="Footlight MT Light"/>
                <a:cs typeface="Footlight MT Light"/>
              </a:rPr>
              <a:t>[</a:t>
            </a:r>
            <a:r>
              <a:rPr lang="en-NZ" i="1" dirty="0" smtClean="0">
                <a:solidFill>
                  <a:srgbClr val="000000"/>
                </a:solidFill>
                <a:latin typeface="Footlight MT Light"/>
                <a:cs typeface="Footlight MT Light"/>
              </a:rPr>
              <a:t>a</a:t>
            </a:r>
            <a:r>
              <a:rPr lang="en-NZ" i="1" dirty="0">
                <a:solidFill>
                  <a:srgbClr val="000000"/>
                </a:solidFill>
                <a:latin typeface="Footlight MT Light"/>
                <a:cs typeface="Footlight MT Light"/>
              </a:rPr>
              <a:t>, </a:t>
            </a:r>
            <a:r>
              <a:rPr lang="en-NZ" i="1" dirty="0" smtClean="0">
                <a:solidFill>
                  <a:srgbClr val="000000"/>
                </a:solidFill>
                <a:latin typeface="Footlight MT Light"/>
                <a:cs typeface="Footlight MT Light"/>
              </a:rPr>
              <a:t>b</a:t>
            </a:r>
            <a:r>
              <a:rPr lang="en-NZ" dirty="0" smtClean="0">
                <a:solidFill>
                  <a:srgbClr val="000000"/>
                </a:solidFill>
                <a:latin typeface="Footlight MT Light"/>
                <a:cs typeface="Footlight MT Light"/>
              </a:rPr>
              <a:t>]</a:t>
            </a:r>
            <a:r>
              <a:rPr lang="en-NZ" i="1" dirty="0" smtClean="0">
                <a:solidFill>
                  <a:srgbClr val="000000"/>
                </a:solidFill>
                <a:latin typeface="Footlight MT Light"/>
                <a:cs typeface="Footlight MT Light"/>
              </a:rPr>
              <a:t> </a:t>
            </a:r>
            <a:r>
              <a:rPr lang="en-AU" i="1" dirty="0" smtClean="0"/>
              <a:t>→</a:t>
            </a:r>
            <a:r>
              <a:rPr lang="en-NZ" i="1" dirty="0" smtClean="0">
                <a:solidFill>
                  <a:srgbClr val="000000"/>
                </a:solidFill>
                <a:latin typeface="Footlight MT Light"/>
                <a:cs typeface="Footlight MT Light"/>
              </a:rPr>
              <a:t> R </a:t>
            </a:r>
            <a:r>
              <a:rPr lang="en-NZ" dirty="0" smtClean="0">
                <a:solidFill>
                  <a:srgbClr val="000000"/>
                </a:solidFill>
                <a:latin typeface="Footlight MT Light"/>
                <a:cs typeface="Footlight MT Light"/>
              </a:rPr>
              <a:t>we are guaranteed</a:t>
            </a:r>
            <a:r>
              <a:rPr lang="en-NZ" i="1" dirty="0" smtClean="0">
                <a:solidFill>
                  <a:srgbClr val="000000"/>
                </a:solidFill>
                <a:latin typeface="Footlight MT Light"/>
                <a:cs typeface="Footlight MT Light"/>
              </a:rPr>
              <a:t> </a:t>
            </a:r>
            <a:r>
              <a:rPr lang="en-NZ" dirty="0">
                <a:solidFill>
                  <a:srgbClr val="000000"/>
                </a:solidFill>
                <a:latin typeface="Footlight MT Light"/>
                <a:cs typeface="Footlight MT Light"/>
              </a:rPr>
              <a:t>a maximum </a:t>
            </a:r>
            <a:r>
              <a:rPr lang="en-NZ" dirty="0" smtClean="0">
                <a:solidFill>
                  <a:srgbClr val="000000"/>
                </a:solidFill>
                <a:latin typeface="Footlight MT Light"/>
                <a:cs typeface="Footlight MT Light"/>
              </a:rPr>
              <a:t>and minimum</a:t>
            </a:r>
            <a:endParaRPr lang="en-NZ" dirty="0">
              <a:solidFill>
                <a:srgbClr val="000000"/>
              </a:solidFill>
              <a:latin typeface="Footlight MT Light"/>
              <a:cs typeface="Footlight MT Light"/>
            </a:endParaRPr>
          </a:p>
        </p:txBody>
      </p:sp>
      <p:sp>
        <p:nvSpPr>
          <p:cNvPr id="33800" name="Text Box 8"/>
          <p:cNvSpPr txBox="1">
            <a:spLocks noChangeArrowheads="1"/>
          </p:cNvSpPr>
          <p:nvPr/>
        </p:nvSpPr>
        <p:spPr bwMode="auto">
          <a:xfrm>
            <a:off x="5416550" y="6042025"/>
            <a:ext cx="184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NZ" sz="2400">
              <a:latin typeface="Times New Roman" charset="0"/>
            </a:endParaRPr>
          </a:p>
          <a:p>
            <a:endParaRPr lang="en-NZ" sz="2400">
              <a:latin typeface="Times New Roman" charset="0"/>
            </a:endParaRPr>
          </a:p>
        </p:txBody>
      </p:sp>
      <p:sp>
        <p:nvSpPr>
          <p:cNvPr id="23" name="Title 1"/>
          <p:cNvSpPr>
            <a:spLocks noGrp="1"/>
          </p:cNvSpPr>
          <p:nvPr>
            <p:ph type="title"/>
          </p:nvPr>
        </p:nvSpPr>
        <p:spPr/>
        <p:txBody>
          <a:bodyPr/>
          <a:lstStyle/>
          <a:p>
            <a:r>
              <a:rPr lang="en-US" sz="3000" b="1" dirty="0" smtClean="0">
                <a:latin typeface="Footlight MT Light"/>
                <a:cs typeface="Footlight MT Light"/>
              </a:rPr>
              <a:t/>
            </a:r>
            <a:br>
              <a:rPr lang="en-US" sz="3000" b="1" dirty="0" smtClean="0">
                <a:latin typeface="Footlight MT Light"/>
                <a:cs typeface="Footlight MT Light"/>
              </a:rPr>
            </a:br>
            <a:r>
              <a:rPr lang="en-US" sz="3000" b="1" dirty="0" smtClean="0">
                <a:latin typeface="Footlight MT Light"/>
                <a:cs typeface="Footlight MT Light"/>
              </a:rPr>
              <a:t>Maximum and minimum values</a:t>
            </a:r>
            <a:r>
              <a:rPr lang="en-AU" sz="3200" b="1" dirty="0" smtClean="0">
                <a:latin typeface="Footlight MT Light"/>
                <a:cs typeface="Footlight MT Light"/>
              </a:rPr>
              <a:t/>
            </a:r>
            <a:br>
              <a:rPr lang="en-AU" sz="3200" b="1" dirty="0" smtClean="0">
                <a:latin typeface="Footlight MT Light"/>
                <a:cs typeface="Footlight MT Light"/>
              </a:rPr>
            </a:br>
            <a:endParaRPr lang="en-US" sz="3200" dirty="0">
              <a:latin typeface="Footlight MT Light"/>
              <a:cs typeface="Footlight MT Light"/>
            </a:endParaRPr>
          </a:p>
        </p:txBody>
      </p:sp>
      <p:sp>
        <p:nvSpPr>
          <p:cNvPr id="22"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340741264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latin typeface="Footlight MT Light"/>
                <a:cs typeface="Footlight MT Light"/>
              </a:rPr>
              <a:t>What is a Function?</a:t>
            </a:r>
            <a:endParaRPr lang="en-US" sz="3600" dirty="0">
              <a:latin typeface="Footlight MT Light"/>
              <a:cs typeface="Footlight MT Light"/>
            </a:endParaRPr>
          </a:p>
        </p:txBody>
      </p:sp>
      <p:sp>
        <p:nvSpPr>
          <p:cNvPr id="6147" name="Rectangle 3"/>
          <p:cNvSpPr>
            <a:spLocks noGrp="1" noChangeArrowheads="1"/>
          </p:cNvSpPr>
          <p:nvPr>
            <p:ph type="body" idx="1"/>
          </p:nvPr>
        </p:nvSpPr>
        <p:spPr>
          <a:xfrm>
            <a:off x="683568" y="1988840"/>
            <a:ext cx="7772400" cy="3733800"/>
          </a:xfrm>
        </p:spPr>
        <p:txBody>
          <a:bodyPr/>
          <a:lstStyle/>
          <a:p>
            <a:r>
              <a:rPr lang="en-US" sz="3000" dirty="0">
                <a:latin typeface="Footlight MT Light"/>
                <a:cs typeface="Footlight MT Light"/>
              </a:rPr>
              <a:t>The function is one of the most </a:t>
            </a:r>
            <a:r>
              <a:rPr lang="en-US" sz="3000" dirty="0" smtClean="0">
                <a:latin typeface="Footlight MT Light"/>
                <a:cs typeface="Footlight MT Light"/>
              </a:rPr>
              <a:t>important </a:t>
            </a:r>
            <a:r>
              <a:rPr lang="en-US" sz="3000" dirty="0">
                <a:latin typeface="Footlight MT Light"/>
                <a:cs typeface="Footlight MT Light"/>
              </a:rPr>
              <a:t>ideas in the whole of mathematics. </a:t>
            </a:r>
          </a:p>
          <a:p>
            <a:r>
              <a:rPr lang="en-US" sz="3000" dirty="0">
                <a:latin typeface="Footlight MT Light"/>
                <a:cs typeface="Footlight MT Light"/>
              </a:rPr>
              <a:t>How do we introduce it and when</a:t>
            </a:r>
            <a:r>
              <a:rPr lang="en-US" sz="3000" dirty="0" smtClean="0">
                <a:latin typeface="Footlight MT Light"/>
                <a:cs typeface="Footlight MT Light"/>
              </a:rPr>
              <a:t>?</a:t>
            </a:r>
          </a:p>
          <a:p>
            <a:r>
              <a:rPr lang="en-US" sz="3000" dirty="0" smtClean="0">
                <a:latin typeface="Footlight MT Light"/>
                <a:cs typeface="Footlight MT Light"/>
              </a:rPr>
              <a:t>The changing definition:</a:t>
            </a:r>
            <a:endParaRPr lang="en-US" sz="3000" dirty="0">
              <a:latin typeface="Footlight MT Light"/>
              <a:cs typeface="Footlight MT Light"/>
            </a:endParaRPr>
          </a:p>
          <a:p>
            <a:pPr lvl="1">
              <a:lnSpc>
                <a:spcPct val="90000"/>
              </a:lnSpc>
            </a:pPr>
            <a:r>
              <a:rPr lang="en-AU" sz="2400" dirty="0">
                <a:solidFill>
                  <a:srgbClr val="000000"/>
                </a:solidFill>
                <a:latin typeface="Footlight MT Light"/>
                <a:cs typeface="Footlight MT Light"/>
              </a:rPr>
              <a:t>A function of a variable quantity is an analytic expression composed in any way whatsoever of the variable quantity and numbers or constant quantities</a:t>
            </a:r>
          </a:p>
          <a:p>
            <a:pPr lvl="1">
              <a:lnSpc>
                <a:spcPct val="90000"/>
              </a:lnSpc>
              <a:buFont typeface="Wingdings" charset="0"/>
              <a:buNone/>
            </a:pPr>
            <a:r>
              <a:rPr lang="en-AU" sz="2400" dirty="0">
                <a:solidFill>
                  <a:srgbClr val="000000"/>
                </a:solidFill>
                <a:latin typeface="Footlight MT Light"/>
                <a:cs typeface="Footlight MT Light"/>
              </a:rPr>
              <a:t>	</a:t>
            </a:r>
            <a:r>
              <a:rPr lang="en-AU" sz="2400" i="1" dirty="0">
                <a:solidFill>
                  <a:srgbClr val="000000"/>
                </a:solidFill>
                <a:latin typeface="Footlight MT Light"/>
                <a:cs typeface="Footlight MT Light"/>
              </a:rPr>
              <a:t>Euler, 1748, Introduction to the Analysis of the Infinite, I, p. 3</a:t>
            </a: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97922695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latin typeface="Footlight MT Light"/>
                <a:cs typeface="Footlight MT Light"/>
              </a:rPr>
              <a:t>What do we say?</a:t>
            </a:r>
            <a:endParaRPr lang="en-US" sz="3600" dirty="0"/>
          </a:p>
        </p:txBody>
      </p:sp>
      <p:sp>
        <p:nvSpPr>
          <p:cNvPr id="2" name="Content Placeholder 1"/>
          <p:cNvSpPr>
            <a:spLocks noGrp="1"/>
          </p:cNvSpPr>
          <p:nvPr>
            <p:ph idx="1"/>
          </p:nvPr>
        </p:nvSpPr>
        <p:spPr/>
        <p:txBody>
          <a:bodyPr/>
          <a:lstStyle/>
          <a:p>
            <a:r>
              <a:rPr lang="en-US" sz="2800" dirty="0" smtClean="0">
                <a:latin typeface="Footlight MT Light"/>
                <a:cs typeface="Footlight MT Light"/>
              </a:rPr>
              <a:t>A function is a relation between two sets such that each and every member of the first set is related to one and only one member of the second set</a:t>
            </a:r>
          </a:p>
          <a:p>
            <a:r>
              <a:rPr lang="en-US" sz="2800" dirty="0" smtClean="0">
                <a:latin typeface="Footlight MT Light"/>
                <a:cs typeface="Footlight MT Light"/>
              </a:rPr>
              <a:t>At school the sets will often be subsets of the real numbers</a:t>
            </a:r>
            <a:endParaRPr lang="en-US" sz="2800" dirty="0">
              <a:latin typeface="Footlight MT Light"/>
              <a:cs typeface="Footlight MT Light"/>
            </a:endParaRPr>
          </a:p>
        </p:txBody>
      </p:sp>
      <p:sp>
        <p:nvSpPr>
          <p:cNvPr id="5"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23851621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latin typeface="Footlight MT Light"/>
                <a:cs typeface="Footlight MT Light"/>
              </a:rPr>
              <a:t>Student </a:t>
            </a:r>
            <a:r>
              <a:rPr lang="en-US" sz="3600" dirty="0">
                <a:latin typeface="Footlight MT Light"/>
                <a:cs typeface="Footlight MT Light"/>
              </a:rPr>
              <a:t>T</a:t>
            </a:r>
            <a:r>
              <a:rPr lang="en-US" sz="3600" dirty="0" smtClean="0">
                <a:latin typeface="Footlight MT Light"/>
                <a:cs typeface="Footlight MT Light"/>
              </a:rPr>
              <a:t>hinking: Functions</a:t>
            </a:r>
            <a:endParaRPr lang="en-US" sz="3600" dirty="0">
              <a:latin typeface="Footlight MT Light"/>
              <a:cs typeface="Footlight MT Light"/>
            </a:endParaRPr>
          </a:p>
        </p:txBody>
      </p:sp>
      <p:sp>
        <p:nvSpPr>
          <p:cNvPr id="6147" name="Rectangle 3"/>
          <p:cNvSpPr>
            <a:spLocks noGrp="1" noChangeArrowheads="1"/>
          </p:cNvSpPr>
          <p:nvPr>
            <p:ph type="body" idx="1"/>
          </p:nvPr>
        </p:nvSpPr>
        <p:spPr>
          <a:xfrm>
            <a:off x="683568" y="1844824"/>
            <a:ext cx="7772400" cy="3733800"/>
          </a:xfrm>
        </p:spPr>
        <p:txBody>
          <a:bodyPr/>
          <a:lstStyle/>
          <a:p>
            <a:r>
              <a:rPr lang="en-US" dirty="0" smtClean="0">
                <a:latin typeface="Footlight MT Light"/>
                <a:cs typeface="Footlight MT Light"/>
              </a:rPr>
              <a:t>I got the idea that functions was a graph…I think it was in fifth or sixth form that they defined what function was and um.. they had this the vertical line test where they said OK, given for example </a:t>
            </a:r>
            <a:r>
              <a:rPr lang="en-US" i="1" dirty="0" smtClean="0">
                <a:latin typeface="Footlight MT Light"/>
                <a:cs typeface="Footlight MT Light"/>
              </a:rPr>
              <a:t>y</a:t>
            </a:r>
            <a:r>
              <a:rPr lang="en-US" dirty="0" smtClean="0">
                <a:latin typeface="Footlight MT Light"/>
                <a:cs typeface="Footlight MT Light"/>
              </a:rPr>
              <a:t> equals for example, </a:t>
            </a:r>
            <a:r>
              <a:rPr lang="en-US" i="1" dirty="0" smtClean="0">
                <a:latin typeface="Footlight MT Light"/>
                <a:cs typeface="Footlight MT Light"/>
              </a:rPr>
              <a:t>x</a:t>
            </a:r>
            <a:r>
              <a:rPr lang="en-US" dirty="0" smtClean="0">
                <a:latin typeface="Footlight MT Light"/>
                <a:cs typeface="Footlight MT Light"/>
              </a:rPr>
              <a:t> cubed… if you were to draw that on a graph by using the vertical line test and if it cuts the particular graph at one point on the </a:t>
            </a:r>
            <a:r>
              <a:rPr lang="en-US" i="1" dirty="0" smtClean="0">
                <a:latin typeface="Footlight MT Light"/>
                <a:cs typeface="Footlight MT Light"/>
              </a:rPr>
              <a:t>x</a:t>
            </a:r>
            <a:r>
              <a:rPr lang="en-US" dirty="0" smtClean="0">
                <a:latin typeface="Footlight MT Light"/>
                <a:cs typeface="Footlight MT Light"/>
              </a:rPr>
              <a:t> axis.. if I've got this right, and then that is what you call a function.</a:t>
            </a:r>
            <a:r>
              <a:rPr lang="en-AU" dirty="0" smtClean="0">
                <a:latin typeface="Footlight MT Light"/>
                <a:cs typeface="Footlight MT Light"/>
              </a:rPr>
              <a:t> </a:t>
            </a:r>
          </a:p>
          <a:p>
            <a:r>
              <a:rPr lang="en-US" dirty="0" smtClean="0">
                <a:latin typeface="Footlight MT Light"/>
                <a:cs typeface="Footlight MT Light"/>
              </a:rPr>
              <a:t>The algebra is the actual expression or working with the actual expression. And the function to me is the </a:t>
            </a:r>
            <a:r>
              <a:rPr lang="en-US" dirty="0" err="1" smtClean="0">
                <a:latin typeface="Footlight MT Light"/>
                <a:cs typeface="Footlight MT Light"/>
              </a:rPr>
              <a:t>visualisation</a:t>
            </a:r>
            <a:r>
              <a:rPr lang="en-US" dirty="0" smtClean="0">
                <a:latin typeface="Footlight MT Light"/>
                <a:cs typeface="Footlight MT Light"/>
              </a:rPr>
              <a:t> of that graph. </a:t>
            </a: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
        <p:nvSpPr>
          <p:cNvPr id="8" name="Rectangle 7"/>
          <p:cNvSpPr/>
          <p:nvPr/>
        </p:nvSpPr>
        <p:spPr>
          <a:xfrm>
            <a:off x="683568" y="6093296"/>
            <a:ext cx="8280920" cy="523220"/>
          </a:xfrm>
          <a:prstGeom prst="rect">
            <a:avLst/>
          </a:prstGeom>
        </p:spPr>
        <p:txBody>
          <a:bodyPr wrap="square">
            <a:spAutoFit/>
          </a:bodyPr>
          <a:lstStyle/>
          <a:p>
            <a:r>
              <a:rPr lang="en-US" sz="1400" dirty="0" err="1">
                <a:latin typeface="Footlight MT Light"/>
                <a:cs typeface="Footlight MT Light"/>
              </a:rPr>
              <a:t>Chinnappan</a:t>
            </a:r>
            <a:r>
              <a:rPr lang="en-US" sz="1400" dirty="0">
                <a:latin typeface="Footlight MT Light"/>
                <a:cs typeface="Footlight MT Light"/>
              </a:rPr>
              <a:t>, M., &amp; </a:t>
            </a:r>
            <a:r>
              <a:rPr lang="en-US" sz="1400" dirty="0" smtClean="0">
                <a:latin typeface="Footlight MT Light"/>
                <a:cs typeface="Footlight MT Light"/>
              </a:rPr>
              <a:t>Thomas</a:t>
            </a:r>
            <a:r>
              <a:rPr lang="en-US" sz="1400" dirty="0">
                <a:latin typeface="Footlight MT Light"/>
                <a:cs typeface="Footlight MT Light"/>
              </a:rPr>
              <a:t>, M. O. J. (2003). Teachers’ function schemas and their role in </a:t>
            </a:r>
            <a:r>
              <a:rPr lang="en-US" sz="1400" dirty="0" err="1">
                <a:latin typeface="Footlight MT Light"/>
                <a:cs typeface="Footlight MT Light"/>
              </a:rPr>
              <a:t>modelling</a:t>
            </a:r>
            <a:r>
              <a:rPr lang="en-US" sz="1400" dirty="0">
                <a:latin typeface="Footlight MT Light"/>
                <a:cs typeface="Footlight MT Light"/>
              </a:rPr>
              <a:t>. </a:t>
            </a:r>
            <a:r>
              <a:rPr lang="en-US" sz="1400" i="1" dirty="0">
                <a:latin typeface="Footlight MT Light"/>
                <a:cs typeface="Footlight MT Light"/>
              </a:rPr>
              <a:t>Mathematics Education Research Journal, 15</a:t>
            </a:r>
            <a:r>
              <a:rPr lang="en-US" sz="1400" dirty="0">
                <a:latin typeface="Footlight MT Light"/>
                <a:cs typeface="Footlight MT Light"/>
              </a:rPr>
              <a:t>(2), 151–170.</a:t>
            </a:r>
            <a:r>
              <a:rPr lang="en-AU" sz="1400" dirty="0">
                <a:latin typeface="Footlight MT Light"/>
                <a:cs typeface="Footlight MT Light"/>
              </a:rPr>
              <a:t> </a:t>
            </a:r>
            <a:endParaRPr lang="en-US" sz="1400" dirty="0">
              <a:latin typeface="Footlight MT Light"/>
              <a:cs typeface="Footlight MT Light"/>
            </a:endParaRPr>
          </a:p>
        </p:txBody>
      </p:sp>
    </p:spTree>
    <p:extLst>
      <p:ext uri="{BB962C8B-B14F-4D97-AF65-F5344CB8AC3E}">
        <p14:creationId xmlns:p14="http://schemas.microsoft.com/office/powerpoint/2010/main" val="50866128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3600" dirty="0" smtClean="0">
                <a:latin typeface="Footlight MT Light"/>
                <a:cs typeface="Footlight MT Light"/>
              </a:rPr>
              <a:t>What might students be thinking?</a:t>
            </a:r>
            <a:endParaRPr lang="en-US" sz="3600" dirty="0"/>
          </a:p>
        </p:txBody>
      </p:sp>
      <p:sp>
        <p:nvSpPr>
          <p:cNvPr id="2" name="Content Placeholder 1"/>
          <p:cNvSpPr>
            <a:spLocks noGrp="1"/>
          </p:cNvSpPr>
          <p:nvPr>
            <p:ph idx="1"/>
          </p:nvPr>
        </p:nvSpPr>
        <p:spPr/>
        <p:txBody>
          <a:bodyPr/>
          <a:lstStyle/>
          <a:p>
            <a:r>
              <a:rPr lang="en-US" sz="2800" dirty="0" smtClean="0">
                <a:latin typeface="Footlight MT Light"/>
                <a:cs typeface="Footlight MT Light"/>
              </a:rPr>
              <a:t>How can we </a:t>
            </a:r>
            <a:r>
              <a:rPr lang="en-US" sz="2800" dirty="0" err="1" smtClean="0">
                <a:latin typeface="Footlight MT Light"/>
                <a:cs typeface="Footlight MT Light"/>
              </a:rPr>
              <a:t>recognise</a:t>
            </a:r>
            <a:r>
              <a:rPr lang="en-US" sz="2800" dirty="0" smtClean="0">
                <a:latin typeface="Footlight MT Light"/>
                <a:cs typeface="Footlight MT Light"/>
              </a:rPr>
              <a:t> something that is representing a function?</a:t>
            </a:r>
            <a:endParaRPr lang="en-US" sz="2800" dirty="0">
              <a:latin typeface="Footlight MT Light"/>
              <a:cs typeface="Footlight MT Light"/>
            </a:endParaRPr>
          </a:p>
          <a:p>
            <a:r>
              <a:rPr lang="en-US" sz="2800" dirty="0" smtClean="0">
                <a:latin typeface="Footlight MT Light"/>
                <a:cs typeface="Footlight MT Light"/>
              </a:rPr>
              <a:t>For example:</a:t>
            </a:r>
          </a:p>
          <a:p>
            <a:pPr lvl="1"/>
            <a:r>
              <a:rPr lang="en-NZ" sz="2200" dirty="0">
                <a:latin typeface="Footlight MT Light"/>
                <a:cs typeface="Footlight MT Light"/>
              </a:rPr>
              <a:t>(</a:t>
            </a:r>
            <a:r>
              <a:rPr lang="en-NZ" sz="2200" i="1" dirty="0">
                <a:latin typeface="Footlight MT Light"/>
                <a:cs typeface="Footlight MT Light"/>
              </a:rPr>
              <a:t>x, </a:t>
            </a:r>
            <a:r>
              <a:rPr lang="en-NZ" sz="2200" dirty="0">
                <a:latin typeface="Footlight MT Light"/>
                <a:cs typeface="Footlight MT Light"/>
              </a:rPr>
              <a:t>2</a:t>
            </a:r>
            <a:r>
              <a:rPr lang="en-NZ" sz="2200" i="1" dirty="0">
                <a:latin typeface="Footlight MT Light"/>
                <a:cs typeface="Footlight MT Light"/>
              </a:rPr>
              <a:t>x</a:t>
            </a:r>
            <a:r>
              <a:rPr lang="en-NZ" sz="2200" dirty="0">
                <a:latin typeface="Footlight MT Light"/>
                <a:cs typeface="Footlight MT Light"/>
              </a:rPr>
              <a:t>), where </a:t>
            </a:r>
            <a:r>
              <a:rPr lang="en-NZ" sz="2200" i="1" dirty="0">
                <a:latin typeface="Footlight MT Light"/>
                <a:cs typeface="Footlight MT Light"/>
              </a:rPr>
              <a:t>x</a:t>
            </a:r>
            <a:r>
              <a:rPr lang="en-NZ" sz="2200" dirty="0">
                <a:latin typeface="Footlight MT Light"/>
                <a:cs typeface="Footlight MT Light"/>
              </a:rPr>
              <a:t> is a real number </a:t>
            </a:r>
            <a:r>
              <a:rPr lang="en-NZ" sz="2200" dirty="0" smtClean="0">
                <a:latin typeface="Footlight MT Light"/>
                <a:cs typeface="Footlight MT Light"/>
              </a:rPr>
              <a:t>  (8)</a:t>
            </a:r>
          </a:p>
          <a:p>
            <a:pPr lvl="1"/>
            <a:r>
              <a:rPr lang="en-NZ" sz="2200" dirty="0">
                <a:latin typeface="Footlight MT Light"/>
                <a:cs typeface="Footlight MT Light"/>
              </a:rPr>
              <a:t>(a, b) </a:t>
            </a:r>
            <a:r>
              <a:rPr lang="en-NZ" sz="2200" dirty="0" smtClean="0">
                <a:latin typeface="Footlight MT Light"/>
                <a:cs typeface="Footlight MT Light"/>
              </a:rPr>
              <a:t>–&gt; a </a:t>
            </a:r>
            <a:r>
              <a:rPr lang="en-NZ" sz="2200" dirty="0">
                <a:latin typeface="Footlight MT Light"/>
                <a:cs typeface="Footlight MT Light"/>
              </a:rPr>
              <a:t>+ b </a:t>
            </a:r>
            <a:r>
              <a:rPr lang="en-NZ" sz="2200" dirty="0" smtClean="0">
                <a:latin typeface="Footlight MT Light"/>
                <a:cs typeface="Footlight MT Light"/>
              </a:rPr>
              <a:t>			  (11)</a:t>
            </a:r>
          </a:p>
          <a:p>
            <a:pPr lvl="1"/>
            <a:r>
              <a:rPr lang="en-NZ" sz="2200" dirty="0">
                <a:latin typeface="Footlight MT Light"/>
                <a:cs typeface="Footlight MT Light"/>
              </a:rPr>
              <a:t>{(</a:t>
            </a:r>
            <a:r>
              <a:rPr lang="en-NZ" sz="2200" i="1" dirty="0">
                <a:latin typeface="Footlight MT Light"/>
                <a:cs typeface="Footlight MT Light"/>
              </a:rPr>
              <a:t>x, y)</a:t>
            </a:r>
            <a:r>
              <a:rPr lang="en-NZ" sz="2200" dirty="0">
                <a:latin typeface="Footlight MT Light"/>
                <a:cs typeface="Footlight MT Light"/>
              </a:rPr>
              <a:t> </a:t>
            </a:r>
            <a:r>
              <a:rPr lang="en-NZ" sz="2200" dirty="0" smtClean="0">
                <a:latin typeface="Footlight MT Light"/>
                <a:cs typeface="Footlight MT Light"/>
                <a:sym typeface="Symbol"/>
              </a:rPr>
              <a:t>|</a:t>
            </a:r>
            <a:r>
              <a:rPr lang="en-NZ" sz="2200" dirty="0" smtClean="0">
                <a:latin typeface="Footlight MT Light"/>
                <a:cs typeface="Footlight MT Light"/>
              </a:rPr>
              <a:t> </a:t>
            </a:r>
            <a:r>
              <a:rPr lang="en-NZ" sz="2200" i="1" dirty="0" smtClean="0">
                <a:latin typeface="Footlight MT Light"/>
                <a:cs typeface="Footlight MT Light"/>
              </a:rPr>
              <a:t>x   </a:t>
            </a:r>
            <a:r>
              <a:rPr lang="en-NZ" sz="2200" dirty="0" smtClean="0">
                <a:latin typeface="Footlight MT Light"/>
                <a:cs typeface="Footlight MT Light"/>
              </a:rPr>
              <a:t> </a:t>
            </a:r>
            <a:r>
              <a:rPr lang="en-NZ" sz="2200" dirty="0" smtClean="0">
                <a:latin typeface="Symbol" charset="2"/>
                <a:cs typeface="Symbol" charset="2"/>
                <a:sym typeface="Symbol"/>
              </a:rPr>
              <a:t>     </a:t>
            </a:r>
            <a:r>
              <a:rPr lang="en-NZ" sz="2200" dirty="0" smtClean="0">
                <a:latin typeface="Footlight MT Light"/>
                <a:cs typeface="Footlight MT Light"/>
              </a:rPr>
              <a:t>N</a:t>
            </a:r>
            <a:r>
              <a:rPr lang="en-NZ" sz="2200" dirty="0">
                <a:latin typeface="Footlight MT Light"/>
                <a:cs typeface="Footlight MT Light"/>
              </a:rPr>
              <a:t>, </a:t>
            </a:r>
            <a:r>
              <a:rPr lang="en-NZ" sz="2200" i="1" dirty="0">
                <a:latin typeface="Footlight MT Light"/>
                <a:cs typeface="Footlight MT Light"/>
              </a:rPr>
              <a:t>y </a:t>
            </a:r>
            <a:r>
              <a:rPr lang="en-NZ" sz="2200" dirty="0">
                <a:latin typeface="Footlight MT Light"/>
                <a:cs typeface="Footlight MT Light"/>
              </a:rPr>
              <a:t>=1} </a:t>
            </a:r>
            <a:r>
              <a:rPr lang="en-NZ" sz="2200" dirty="0" smtClean="0">
                <a:latin typeface="Footlight MT Light"/>
                <a:cs typeface="Footlight MT Light"/>
              </a:rPr>
              <a:t>		  (10)</a:t>
            </a:r>
          </a:p>
          <a:p>
            <a:pPr lvl="1"/>
            <a:endParaRPr lang="en-NZ" sz="2200" dirty="0">
              <a:latin typeface="Footlight MT Light"/>
              <a:cs typeface="Footlight MT Light"/>
            </a:endParaRPr>
          </a:p>
          <a:p>
            <a:pPr lvl="8"/>
            <a:r>
              <a:rPr lang="en-NZ" dirty="0" smtClean="0">
                <a:latin typeface="Footlight MT Light"/>
                <a:cs typeface="Footlight MT Light"/>
              </a:rPr>
              <a:t>                </a:t>
            </a:r>
            <a:r>
              <a:rPr lang="en-NZ" sz="2400" dirty="0" smtClean="0">
                <a:latin typeface="Footlight MT Light"/>
                <a:cs typeface="Footlight MT Light"/>
              </a:rPr>
              <a:t> (3)</a:t>
            </a:r>
          </a:p>
        </p:txBody>
      </p:sp>
      <p:sp>
        <p:nvSpPr>
          <p:cNvPr id="5"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3" name="Picture 2"/>
          <p:cNvPicPr>
            <a:picLocks noChangeAspect="1"/>
          </p:cNvPicPr>
          <p:nvPr/>
        </p:nvPicPr>
        <p:blipFill>
          <a:blip r:embed="rId3"/>
          <a:stretch>
            <a:fillRect/>
          </a:stretch>
        </p:blipFill>
        <p:spPr>
          <a:xfrm>
            <a:off x="2093659" y="4941168"/>
            <a:ext cx="3029083" cy="1584176"/>
          </a:xfrm>
          <a:prstGeom prst="rect">
            <a:avLst/>
          </a:prstGeom>
        </p:spPr>
      </p:pic>
      <p:pic>
        <p:nvPicPr>
          <p:cNvPr id="6" name="Picture 5"/>
          <p:cNvPicPr>
            <a:picLocks noChangeAspect="1"/>
          </p:cNvPicPr>
          <p:nvPr/>
        </p:nvPicPr>
        <p:blipFill rotWithShape="1">
          <a:blip r:embed="rId4"/>
          <a:srcRect t="-1" r="97510" b="-26667"/>
          <a:stretch/>
        </p:blipFill>
        <p:spPr>
          <a:xfrm>
            <a:off x="2807444" y="4293096"/>
            <a:ext cx="324396" cy="513627"/>
          </a:xfrm>
          <a:prstGeom prst="rect">
            <a:avLst/>
          </a:prstGeom>
        </p:spPr>
      </p:pic>
    </p:spTree>
    <p:extLst>
      <p:ext uri="{BB962C8B-B14F-4D97-AF65-F5344CB8AC3E}">
        <p14:creationId xmlns:p14="http://schemas.microsoft.com/office/powerpoint/2010/main" val="239588370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4000" dirty="0" smtClean="0">
                <a:latin typeface="Footlight MT Light"/>
                <a:cs typeface="Footlight MT Light"/>
              </a:rPr>
              <a:t>Thinking about Functions</a:t>
            </a:r>
            <a:endParaRPr lang="en-US" sz="4000" dirty="0">
              <a:latin typeface="Footlight MT Light"/>
              <a:cs typeface="Footlight MT Light"/>
            </a:endParaRPr>
          </a:p>
        </p:txBody>
      </p:sp>
      <p:sp>
        <p:nvSpPr>
          <p:cNvPr id="6147" name="Rectangle 3"/>
          <p:cNvSpPr>
            <a:spLocks noGrp="1" noChangeArrowheads="1"/>
          </p:cNvSpPr>
          <p:nvPr>
            <p:ph type="body" idx="1"/>
          </p:nvPr>
        </p:nvSpPr>
        <p:spPr>
          <a:xfrm>
            <a:off x="683568" y="1844824"/>
            <a:ext cx="7772400" cy="3733800"/>
          </a:xfrm>
        </p:spPr>
        <p:txBody>
          <a:bodyPr/>
          <a:lstStyle/>
          <a:p>
            <a:pPr marL="0" indent="0">
              <a:buNone/>
            </a:pPr>
            <a:r>
              <a:rPr lang="en-AU" b="1" dirty="0" smtClean="0">
                <a:latin typeface="Footlight MT Light"/>
                <a:cs typeface="Footlight MT Light"/>
              </a:rPr>
              <a:t>Linking with graphical representations</a:t>
            </a:r>
            <a:endParaRPr lang="en-US" b="1" dirty="0" smtClean="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2" name="Picture 1"/>
          <p:cNvPicPr>
            <a:picLocks noChangeAspect="1"/>
          </p:cNvPicPr>
          <p:nvPr/>
        </p:nvPicPr>
        <p:blipFill rotWithShape="1">
          <a:blip r:embed="rId3"/>
          <a:srcRect l="7177" t="5548"/>
          <a:stretch/>
        </p:blipFill>
        <p:spPr>
          <a:xfrm>
            <a:off x="899592" y="2276872"/>
            <a:ext cx="5614516" cy="3900687"/>
          </a:xfrm>
          <a:prstGeom prst="rect">
            <a:avLst/>
          </a:prstGeom>
        </p:spPr>
      </p:pic>
      <p:sp>
        <p:nvSpPr>
          <p:cNvPr id="3" name="TextBox 2"/>
          <p:cNvSpPr txBox="1"/>
          <p:nvPr/>
        </p:nvSpPr>
        <p:spPr>
          <a:xfrm>
            <a:off x="6516216" y="2132856"/>
            <a:ext cx="2232248" cy="2554545"/>
          </a:xfrm>
          <a:prstGeom prst="rect">
            <a:avLst/>
          </a:prstGeom>
          <a:noFill/>
        </p:spPr>
        <p:txBody>
          <a:bodyPr wrap="square" rtlCol="0">
            <a:spAutoFit/>
          </a:bodyPr>
          <a:lstStyle/>
          <a:p>
            <a:r>
              <a:rPr lang="en-AU" sz="2000" b="1" dirty="0" smtClean="0">
                <a:latin typeface="Footlight MT Light"/>
                <a:cs typeface="Footlight MT Light"/>
              </a:rPr>
              <a:t>This student learned </a:t>
            </a:r>
            <a:r>
              <a:rPr lang="en-AU" sz="2000" b="1" dirty="0">
                <a:latin typeface="Footlight MT Light"/>
                <a:cs typeface="Footlight MT Light"/>
              </a:rPr>
              <a:t>the vertical line test for a graphical representation of a function, but </a:t>
            </a:r>
            <a:r>
              <a:rPr lang="en-AU" sz="2000" b="1" dirty="0" err="1" smtClean="0">
                <a:latin typeface="Footlight MT Light"/>
                <a:cs typeface="Footlight MT Light"/>
              </a:rPr>
              <a:t>mis</a:t>
            </a:r>
            <a:r>
              <a:rPr lang="en-AU" sz="2000" b="1" dirty="0">
                <a:latin typeface="Footlight MT Light"/>
                <a:cs typeface="Footlight MT Light"/>
              </a:rPr>
              <a:t>-remembered it as a horizontal line test. </a:t>
            </a:r>
            <a:endParaRPr lang="en-US" sz="2000" b="1" dirty="0">
              <a:latin typeface="Footlight MT Light"/>
              <a:cs typeface="Footlight MT Light"/>
            </a:endParaRPr>
          </a:p>
        </p:txBody>
      </p:sp>
      <p:sp>
        <p:nvSpPr>
          <p:cNvPr id="8" name="Rectangle 7"/>
          <p:cNvSpPr/>
          <p:nvPr/>
        </p:nvSpPr>
        <p:spPr>
          <a:xfrm>
            <a:off x="323528" y="6021288"/>
            <a:ext cx="8280920" cy="738664"/>
          </a:xfrm>
          <a:prstGeom prst="rect">
            <a:avLst/>
          </a:prstGeom>
        </p:spPr>
        <p:txBody>
          <a:bodyPr wrap="square">
            <a:spAutoFit/>
          </a:bodyPr>
          <a:lstStyle/>
          <a:p>
            <a:r>
              <a:rPr lang="en-US" sz="1400" dirty="0">
                <a:latin typeface="Footlight MT Light"/>
                <a:cs typeface="Footlight MT Light"/>
              </a:rPr>
              <a:t>Thomas, M. O. J. (2003). The role of representation in teacher understanding of function. In N. A. </a:t>
            </a:r>
            <a:r>
              <a:rPr lang="en-US" sz="1400" dirty="0" err="1">
                <a:latin typeface="Footlight MT Light"/>
                <a:cs typeface="Footlight MT Light"/>
              </a:rPr>
              <a:t>Pateman</a:t>
            </a:r>
            <a:r>
              <a:rPr lang="en-US" sz="1400" dirty="0">
                <a:latin typeface="Footlight MT Light"/>
                <a:cs typeface="Footlight MT Light"/>
              </a:rPr>
              <a:t>, B. J. Dougherty, &amp; J. </a:t>
            </a:r>
            <a:r>
              <a:rPr lang="en-US" sz="1400" dirty="0" err="1">
                <a:latin typeface="Footlight MT Light"/>
                <a:cs typeface="Footlight MT Light"/>
              </a:rPr>
              <a:t>Zilliox</a:t>
            </a:r>
            <a:r>
              <a:rPr lang="en-US" sz="1400" dirty="0">
                <a:latin typeface="Footlight MT Light"/>
                <a:cs typeface="Footlight MT Light"/>
              </a:rPr>
              <a:t> (Eds.), </a:t>
            </a:r>
            <a:r>
              <a:rPr lang="en-US" sz="1400" i="1" dirty="0">
                <a:latin typeface="Footlight MT Light"/>
                <a:cs typeface="Footlight MT Light"/>
              </a:rPr>
              <a:t>Proceedings of the 27</a:t>
            </a:r>
            <a:r>
              <a:rPr lang="en-US" sz="1400" i="1" baseline="30000" dirty="0">
                <a:latin typeface="Footlight MT Light"/>
                <a:cs typeface="Footlight MT Light"/>
              </a:rPr>
              <a:t>th</a:t>
            </a:r>
            <a:r>
              <a:rPr lang="en-US" sz="1400" i="1" dirty="0">
                <a:latin typeface="Footlight MT Light"/>
                <a:cs typeface="Footlight MT Light"/>
              </a:rPr>
              <a:t> Conference of the International Group for the Psychology of Mathematics Education</a:t>
            </a:r>
            <a:r>
              <a:rPr lang="en-US" sz="1400" dirty="0">
                <a:latin typeface="Footlight MT Light"/>
                <a:cs typeface="Footlight MT Light"/>
              </a:rPr>
              <a:t> (Vol. 4, pp.  291–298). Honolulu, Hawai’i: University of Hawai’i.</a:t>
            </a:r>
            <a:r>
              <a:rPr lang="en-AU" sz="1400" dirty="0">
                <a:latin typeface="Footlight MT Light"/>
                <a:cs typeface="Footlight MT Light"/>
              </a:rPr>
              <a:t> </a:t>
            </a:r>
            <a:endParaRPr lang="en-US" sz="1400" dirty="0">
              <a:latin typeface="Footlight MT Light"/>
              <a:cs typeface="Footlight MT Light"/>
            </a:endParaRPr>
          </a:p>
        </p:txBody>
      </p:sp>
      <p:cxnSp>
        <p:nvCxnSpPr>
          <p:cNvPr id="5" name="Straight Connector 4"/>
          <p:cNvCxnSpPr/>
          <p:nvPr/>
        </p:nvCxnSpPr>
        <p:spPr bwMode="auto">
          <a:xfrm flipV="1">
            <a:off x="467544" y="2420888"/>
            <a:ext cx="5112568" cy="72008"/>
          </a:xfrm>
          <a:prstGeom prst="line">
            <a:avLst/>
          </a:prstGeom>
          <a:solidFill>
            <a:schemeClr val="accent1"/>
          </a:solidFill>
          <a:ln w="47625"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a:off x="5067672" y="5013176"/>
            <a:ext cx="1160512"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2843808" y="5301208"/>
            <a:ext cx="1160512"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8661857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endParaRPr lang="en-AU"/>
          </a:p>
        </p:txBody>
      </p:sp>
      <p:pic>
        <p:nvPicPr>
          <p:cNvPr id="3082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331738"/>
            <a:ext cx="6249988" cy="5481638"/>
          </a:xfrm>
          <a:ln/>
          <a:extLst>
            <a:ext uri="{909E8E84-426E-40dd-AFC4-6F175D3DCCD1}">
              <a14:hiddenFill xmlns:a14="http://schemas.microsoft.com/office/drawing/2010/main">
                <a:solidFill>
                  <a:srgbClr val="FFFFFF"/>
                </a:solidFill>
              </a14:hiddenFill>
            </a:ext>
          </a:extLst>
        </p:spPr>
      </p:pic>
      <p:sp>
        <p:nvSpPr>
          <p:cNvPr id="308228" name="AutoShape 4"/>
          <p:cNvSpPr>
            <a:spLocks noChangeArrowheads="1"/>
          </p:cNvSpPr>
          <p:nvPr/>
        </p:nvSpPr>
        <p:spPr bwMode="auto">
          <a:xfrm>
            <a:off x="4211960" y="2366392"/>
            <a:ext cx="1981200" cy="990600"/>
          </a:xfrm>
          <a:prstGeom prst="irregularSeal1">
            <a:avLst/>
          </a:prstGeom>
          <a:noFill/>
          <a:ln w="28575" cap="sq">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8229" name="Rectangle 5"/>
          <p:cNvSpPr>
            <a:spLocks noChangeArrowheads="1"/>
          </p:cNvSpPr>
          <p:nvPr/>
        </p:nvSpPr>
        <p:spPr bwMode="auto">
          <a:xfrm>
            <a:off x="3954760" y="5085184"/>
            <a:ext cx="2057400" cy="685800"/>
          </a:xfrm>
          <a:prstGeom prst="rect">
            <a:avLst/>
          </a:prstGeom>
          <a:noFill/>
          <a:ln w="28575" cap="sq">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Rectangle 4"/>
          <p:cNvSpPr txBox="1">
            <a:spLocks noChangeArrowheads="1"/>
          </p:cNvSpPr>
          <p:nvPr/>
        </p:nvSpPr>
        <p:spPr bwMode="auto">
          <a:xfrm>
            <a:off x="838200" y="90872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ＭＳ Ｐゴシック" charset="0"/>
                <a:cs typeface="+mj-cs"/>
              </a:defRPr>
            </a:lvl1pPr>
            <a:lvl2pPr algn="l" rtl="0" eaLnBrk="0" fontAlgn="base" hangingPunct="0">
              <a:spcBef>
                <a:spcPct val="0"/>
              </a:spcBef>
              <a:spcAft>
                <a:spcPct val="0"/>
              </a:spcAft>
              <a:defRPr sz="3000" b="1">
                <a:solidFill>
                  <a:schemeClr val="tx2"/>
                </a:solidFill>
                <a:latin typeface="Verdana" pitchFamily="64" charset="0"/>
                <a:ea typeface="ＭＳ Ｐゴシック" charset="0"/>
              </a:defRPr>
            </a:lvl2pPr>
            <a:lvl3pPr algn="l" rtl="0" eaLnBrk="0" fontAlgn="base" hangingPunct="0">
              <a:spcBef>
                <a:spcPct val="0"/>
              </a:spcBef>
              <a:spcAft>
                <a:spcPct val="0"/>
              </a:spcAft>
              <a:defRPr sz="3000" b="1">
                <a:solidFill>
                  <a:schemeClr val="tx2"/>
                </a:solidFill>
                <a:latin typeface="Verdana" pitchFamily="64" charset="0"/>
                <a:ea typeface="ＭＳ Ｐゴシック" charset="0"/>
              </a:defRPr>
            </a:lvl3pPr>
            <a:lvl4pPr algn="l" rtl="0" eaLnBrk="0" fontAlgn="base" hangingPunct="0">
              <a:spcBef>
                <a:spcPct val="0"/>
              </a:spcBef>
              <a:spcAft>
                <a:spcPct val="0"/>
              </a:spcAft>
              <a:defRPr sz="3000" b="1">
                <a:solidFill>
                  <a:schemeClr val="tx2"/>
                </a:solidFill>
                <a:latin typeface="Verdana" pitchFamily="64" charset="0"/>
                <a:ea typeface="ＭＳ Ｐゴシック" charset="0"/>
              </a:defRPr>
            </a:lvl4pPr>
            <a:lvl5pPr algn="l" rtl="0" eaLnBrk="0" fontAlgn="base" hangingPunct="0">
              <a:spcBef>
                <a:spcPct val="0"/>
              </a:spcBef>
              <a:spcAft>
                <a:spcPct val="0"/>
              </a:spcAft>
              <a:defRPr sz="3000" b="1">
                <a:solidFill>
                  <a:schemeClr val="tx2"/>
                </a:solidFill>
                <a:latin typeface="Verdana" pitchFamily="64" charset="0"/>
                <a:ea typeface="ＭＳ Ｐゴシック" charset="0"/>
              </a:defRPr>
            </a:lvl5pPr>
            <a:lvl6pPr marL="457200" algn="l" rtl="0" fontAlgn="base">
              <a:spcBef>
                <a:spcPct val="0"/>
              </a:spcBef>
              <a:spcAft>
                <a:spcPct val="0"/>
              </a:spcAft>
              <a:defRPr sz="3000" b="1">
                <a:solidFill>
                  <a:schemeClr val="tx2"/>
                </a:solidFill>
                <a:latin typeface="Verdana" pitchFamily="64" charset="0"/>
              </a:defRPr>
            </a:lvl6pPr>
            <a:lvl7pPr marL="914400" algn="l" rtl="0" fontAlgn="base">
              <a:spcBef>
                <a:spcPct val="0"/>
              </a:spcBef>
              <a:spcAft>
                <a:spcPct val="0"/>
              </a:spcAft>
              <a:defRPr sz="3000" b="1">
                <a:solidFill>
                  <a:schemeClr val="tx2"/>
                </a:solidFill>
                <a:latin typeface="Verdana" pitchFamily="64" charset="0"/>
              </a:defRPr>
            </a:lvl7pPr>
            <a:lvl8pPr marL="1371600" algn="l" rtl="0" fontAlgn="base">
              <a:spcBef>
                <a:spcPct val="0"/>
              </a:spcBef>
              <a:spcAft>
                <a:spcPct val="0"/>
              </a:spcAft>
              <a:defRPr sz="3000" b="1">
                <a:solidFill>
                  <a:schemeClr val="tx2"/>
                </a:solidFill>
                <a:latin typeface="Verdana" pitchFamily="64" charset="0"/>
              </a:defRPr>
            </a:lvl8pPr>
            <a:lvl9pPr marL="1828800" algn="l" rtl="0" fontAlgn="base">
              <a:spcBef>
                <a:spcPct val="0"/>
              </a:spcBef>
              <a:spcAft>
                <a:spcPct val="0"/>
              </a:spcAft>
              <a:defRPr sz="3000" b="1">
                <a:solidFill>
                  <a:schemeClr val="tx2"/>
                </a:solidFill>
                <a:latin typeface="Verdana" pitchFamily="64" charset="0"/>
              </a:defRPr>
            </a:lvl9pPr>
          </a:lstStyle>
          <a:p>
            <a:r>
              <a:rPr lang="en-US" sz="3200" dirty="0" smtClean="0">
                <a:latin typeface="Footlight MT Light"/>
                <a:cs typeface="Footlight MT Light"/>
              </a:rPr>
              <a:t>Student Thinking: Functions</a:t>
            </a:r>
            <a:endParaRPr lang="en-AU" sz="3200" dirty="0">
              <a:latin typeface="Footlight MT Light"/>
              <a:cs typeface="Footlight MT Light"/>
            </a:endParaRPr>
          </a:p>
        </p:txBody>
      </p:sp>
      <p:sp>
        <p:nvSpPr>
          <p:cNvPr id="7"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2140382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82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8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animBg="1"/>
      <p:bldP spid="30822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4000" dirty="0" smtClean="0">
                <a:latin typeface="Footlight MT Light"/>
                <a:cs typeface="Footlight MT Light"/>
              </a:rPr>
              <a:t>Student Thinking: Polynomials</a:t>
            </a:r>
            <a:endParaRPr lang="en-US" sz="4000" dirty="0">
              <a:latin typeface="Footlight MT Light"/>
              <a:cs typeface="Footlight MT Light"/>
            </a:endParaRPr>
          </a:p>
        </p:txBody>
      </p:sp>
      <p:sp>
        <p:nvSpPr>
          <p:cNvPr id="6147" name="Rectangle 3"/>
          <p:cNvSpPr>
            <a:spLocks noGrp="1" noChangeArrowheads="1"/>
          </p:cNvSpPr>
          <p:nvPr>
            <p:ph type="body" idx="1"/>
          </p:nvPr>
        </p:nvSpPr>
        <p:spPr/>
        <p:txBody>
          <a:bodyPr/>
          <a:lstStyle/>
          <a:p>
            <a:r>
              <a:rPr lang="en-US" sz="2800" dirty="0" smtClean="0">
                <a:latin typeface="Footlight MT Light"/>
                <a:cs typeface="Footlight MT Light"/>
              </a:rPr>
              <a:t>What is a polynomial? </a:t>
            </a:r>
            <a:endParaRPr lang="en-US" sz="2800" dirty="0">
              <a:latin typeface="Footlight MT Light"/>
              <a:cs typeface="Footlight MT Light"/>
            </a:endParaRPr>
          </a:p>
          <a:p>
            <a:r>
              <a:rPr lang="en-US" sz="2800" dirty="0" smtClean="0">
                <a:latin typeface="Footlight MT Light"/>
                <a:cs typeface="Footlight MT Light"/>
              </a:rPr>
              <a:t>Is 3 – </a:t>
            </a:r>
            <a:r>
              <a:rPr lang="en-US" sz="2800" i="1" dirty="0" smtClean="0">
                <a:latin typeface="Footlight MT Light"/>
                <a:cs typeface="Footlight MT Light"/>
              </a:rPr>
              <a:t>x</a:t>
            </a:r>
            <a:r>
              <a:rPr lang="en-US" sz="2800" dirty="0" smtClean="0">
                <a:latin typeface="Footlight MT Light"/>
                <a:cs typeface="Footlight MT Light"/>
              </a:rPr>
              <a:t> a polynomial?</a:t>
            </a:r>
          </a:p>
          <a:p>
            <a:r>
              <a:rPr lang="en-US" sz="2800" dirty="0" smtClean="0">
                <a:latin typeface="Footlight MT Light"/>
                <a:cs typeface="Footlight MT Light"/>
              </a:rPr>
              <a:t>Is </a:t>
            </a:r>
            <a:r>
              <a:rPr lang="en-GB" sz="2800" i="1" dirty="0" smtClean="0">
                <a:latin typeface="Footlight MT Light"/>
                <a:cs typeface="Footlight MT Light"/>
              </a:rPr>
              <a:t>2x</a:t>
            </a:r>
            <a:r>
              <a:rPr lang="en-GB" sz="2800" i="1" baseline="30000" dirty="0" smtClean="0">
                <a:latin typeface="Footlight MT Light"/>
                <a:cs typeface="Footlight MT Light"/>
              </a:rPr>
              <a:t>4</a:t>
            </a:r>
            <a:r>
              <a:rPr lang="en-GB" sz="2800" i="1" dirty="0">
                <a:latin typeface="Footlight MT Light"/>
                <a:cs typeface="Footlight MT Light"/>
              </a:rPr>
              <a:t>-</a:t>
            </a:r>
            <a:r>
              <a:rPr lang="en-GB" sz="2800" i="1" dirty="0" smtClean="0">
                <a:latin typeface="Footlight MT Light"/>
                <a:cs typeface="Footlight MT Light"/>
              </a:rPr>
              <a:t>3x</a:t>
            </a:r>
            <a:r>
              <a:rPr lang="en-GB" sz="2800" i="1" baseline="30000" dirty="0" smtClean="0">
                <a:latin typeface="Footlight MT Light"/>
                <a:cs typeface="Footlight MT Light"/>
              </a:rPr>
              <a:t>3/2</a:t>
            </a:r>
            <a:r>
              <a:rPr lang="en-GB" sz="2800" i="1" dirty="0">
                <a:latin typeface="Footlight MT Light"/>
                <a:cs typeface="Footlight MT Light"/>
              </a:rPr>
              <a:t>+x</a:t>
            </a:r>
            <a:r>
              <a:rPr lang="en-NZ" sz="2800" dirty="0">
                <a:latin typeface="Footlight MT Light"/>
                <a:cs typeface="Footlight MT Light"/>
              </a:rPr>
              <a:t> </a:t>
            </a:r>
            <a:r>
              <a:rPr lang="en-NZ" sz="2800" dirty="0" smtClean="0">
                <a:latin typeface="Footlight MT Light"/>
                <a:cs typeface="Footlight MT Light"/>
              </a:rPr>
              <a:t> </a:t>
            </a:r>
            <a:r>
              <a:rPr lang="en-US" sz="2800" dirty="0" smtClean="0">
                <a:latin typeface="Footlight MT Light"/>
                <a:cs typeface="Footlight MT Light"/>
              </a:rPr>
              <a:t>a </a:t>
            </a:r>
            <a:r>
              <a:rPr lang="en-US" sz="2800" dirty="0">
                <a:latin typeface="Footlight MT Light"/>
                <a:cs typeface="Footlight MT Light"/>
              </a:rPr>
              <a:t>polynomial</a:t>
            </a:r>
            <a:r>
              <a:rPr lang="en-US" sz="2800" dirty="0" smtClean="0">
                <a:latin typeface="Footlight MT Light"/>
                <a:cs typeface="Footlight MT Light"/>
              </a:rPr>
              <a:t>?</a:t>
            </a:r>
          </a:p>
          <a:p>
            <a:r>
              <a:rPr lang="en-US" sz="2800" dirty="0" smtClean="0">
                <a:latin typeface="Footlight MT Light"/>
                <a:cs typeface="Footlight MT Light"/>
              </a:rPr>
              <a:t>Is 0 a polynomial?</a:t>
            </a:r>
          </a:p>
          <a:p>
            <a:endParaRPr lang="en-US" sz="2800" b="1" dirty="0">
              <a:latin typeface="Footlight MT Light"/>
              <a:cs typeface="Footlight MT Light"/>
            </a:endParaRPr>
          </a:p>
          <a:p>
            <a:r>
              <a:rPr lang="en-US" sz="2800" dirty="0" smtClean="0">
                <a:latin typeface="Footlight MT Light"/>
                <a:cs typeface="Footlight MT Light"/>
              </a:rPr>
              <a:t>How can we tell? </a:t>
            </a:r>
            <a:endParaRPr lang="en-US" sz="2800" dirty="0">
              <a:latin typeface="Footlight MT Light"/>
              <a:cs typeface="Footlight MT Light"/>
            </a:endParaRPr>
          </a:p>
          <a:p>
            <a:endParaRPr lang="en-US" b="1" dirty="0" smtClean="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31154952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4000" dirty="0" smtClean="0">
                <a:latin typeface="Footlight MT Light"/>
                <a:cs typeface="Footlight MT Light"/>
              </a:rPr>
              <a:t>Student Thinking: Polynomials</a:t>
            </a:r>
            <a:endParaRPr lang="en-US" sz="4000" dirty="0">
              <a:latin typeface="Footlight MT Light"/>
              <a:cs typeface="Footlight MT Light"/>
            </a:endParaRPr>
          </a:p>
        </p:txBody>
      </p:sp>
      <p:sp>
        <p:nvSpPr>
          <p:cNvPr id="6147" name="Rectangle 3"/>
          <p:cNvSpPr>
            <a:spLocks noGrp="1" noChangeArrowheads="1"/>
          </p:cNvSpPr>
          <p:nvPr>
            <p:ph type="body" idx="1"/>
          </p:nvPr>
        </p:nvSpPr>
        <p:spPr/>
        <p:txBody>
          <a:bodyPr/>
          <a:lstStyle/>
          <a:p>
            <a:r>
              <a:rPr lang="en-US" sz="2800" dirty="0" smtClean="0">
                <a:latin typeface="Footlight MT Light"/>
                <a:cs typeface="Footlight MT Light"/>
              </a:rPr>
              <a:t>Is 3 </a:t>
            </a:r>
            <a:r>
              <a:rPr lang="en-US" sz="2800" b="1" dirty="0" smtClean="0">
                <a:latin typeface="Footlight MT Light"/>
                <a:cs typeface="Footlight MT Light"/>
              </a:rPr>
              <a:t>– </a:t>
            </a:r>
            <a:r>
              <a:rPr lang="en-US" sz="2800" i="1" dirty="0" smtClean="0">
                <a:latin typeface="Footlight MT Light"/>
                <a:cs typeface="Footlight MT Light"/>
              </a:rPr>
              <a:t>x</a:t>
            </a:r>
            <a:r>
              <a:rPr lang="en-US" sz="2800" dirty="0" smtClean="0">
                <a:latin typeface="Footlight MT Light"/>
                <a:cs typeface="Footlight MT Light"/>
              </a:rPr>
              <a:t> a polynomial?</a:t>
            </a:r>
          </a:p>
          <a:p>
            <a:endParaRPr lang="en-US" sz="2800" b="1" dirty="0" smtClean="0">
              <a:latin typeface="Footlight MT Light"/>
              <a:cs typeface="Footlight MT Light"/>
            </a:endParaRPr>
          </a:p>
          <a:p>
            <a:pPr lvl="1"/>
            <a:r>
              <a:rPr lang="en-US" sz="2800" dirty="0" smtClean="0">
                <a:latin typeface="Footlight MT Light"/>
                <a:cs typeface="Footlight MT Light"/>
              </a:rPr>
              <a:t>No, linear</a:t>
            </a:r>
          </a:p>
          <a:p>
            <a:pPr lvl="1"/>
            <a:r>
              <a:rPr lang="en-GB" sz="2800" dirty="0">
                <a:latin typeface="Footlight MT Light"/>
                <a:cs typeface="Footlight MT Light"/>
              </a:rPr>
              <a:t>No</a:t>
            </a:r>
            <a:r>
              <a:rPr lang="en-GB" sz="2800" b="1" dirty="0">
                <a:latin typeface="Footlight MT Light"/>
                <a:cs typeface="Footlight MT Light"/>
              </a:rPr>
              <a:t> - </a:t>
            </a:r>
            <a:r>
              <a:rPr lang="en-GB" sz="2800" dirty="0">
                <a:latin typeface="Footlight MT Light"/>
                <a:cs typeface="Footlight MT Light"/>
              </a:rPr>
              <a:t>The</a:t>
            </a:r>
            <a:r>
              <a:rPr lang="en-GB" sz="2800" b="1" dirty="0">
                <a:latin typeface="Footlight MT Light"/>
                <a:cs typeface="Footlight MT Light"/>
              </a:rPr>
              <a:t> </a:t>
            </a:r>
            <a:r>
              <a:rPr lang="en-GB" sz="2800" dirty="0">
                <a:latin typeface="Footlight MT Light"/>
                <a:cs typeface="Footlight MT Light"/>
              </a:rPr>
              <a:t>powers of </a:t>
            </a:r>
            <a:r>
              <a:rPr lang="en-GB" sz="2800" i="1" dirty="0">
                <a:latin typeface="Footlight MT Light"/>
                <a:cs typeface="Footlight MT Light"/>
              </a:rPr>
              <a:t>x</a:t>
            </a:r>
            <a:r>
              <a:rPr lang="en-GB" sz="2800" dirty="0">
                <a:latin typeface="Footlight MT Light"/>
                <a:cs typeface="Footlight MT Light"/>
              </a:rPr>
              <a:t> is low</a:t>
            </a:r>
            <a:r>
              <a:rPr lang="en-AU" sz="2800" dirty="0">
                <a:latin typeface="Footlight MT Light"/>
                <a:cs typeface="Footlight MT Light"/>
              </a:rPr>
              <a:t> </a:t>
            </a:r>
            <a:endParaRPr lang="en-AU" sz="2800" dirty="0" smtClean="0">
              <a:latin typeface="Footlight MT Light"/>
              <a:cs typeface="Footlight MT Light"/>
            </a:endParaRPr>
          </a:p>
          <a:p>
            <a:pPr lvl="1"/>
            <a:r>
              <a:rPr lang="en-GB" sz="2800" dirty="0">
                <a:latin typeface="Footlight MT Light"/>
                <a:cs typeface="Footlight MT Light"/>
              </a:rPr>
              <a:t>Yes </a:t>
            </a:r>
            <a:r>
              <a:rPr lang="en-GB" sz="2800" b="1" dirty="0">
                <a:latin typeface="Footlight MT Light"/>
                <a:cs typeface="Footlight MT Light"/>
              </a:rPr>
              <a:t>- </a:t>
            </a:r>
            <a:r>
              <a:rPr lang="en-GB" sz="2800" dirty="0">
                <a:latin typeface="Footlight MT Light"/>
                <a:cs typeface="Footlight MT Light"/>
              </a:rPr>
              <a:t>Not</a:t>
            </a:r>
            <a:r>
              <a:rPr lang="en-GB" sz="2800" b="1" dirty="0">
                <a:latin typeface="Footlight MT Light"/>
                <a:cs typeface="Footlight MT Light"/>
              </a:rPr>
              <a:t> </a:t>
            </a:r>
            <a:r>
              <a:rPr lang="en-GB" sz="2800" dirty="0">
                <a:latin typeface="Footlight MT Light"/>
                <a:cs typeface="Footlight MT Light"/>
              </a:rPr>
              <a:t>sure</a:t>
            </a:r>
            <a:r>
              <a:rPr lang="en-GB" sz="2800" dirty="0">
                <a:latin typeface="+mj-lt"/>
                <a:cs typeface="Footlight MT Light"/>
              </a:rPr>
              <a:t>!</a:t>
            </a:r>
            <a:r>
              <a:rPr lang="en-GB" sz="2800" b="1" dirty="0">
                <a:latin typeface="Footlight MT Light"/>
                <a:cs typeface="Footlight MT Light"/>
              </a:rPr>
              <a:t> </a:t>
            </a:r>
            <a:r>
              <a:rPr lang="en-GB" sz="2800" dirty="0">
                <a:latin typeface="Footlight MT Light"/>
                <a:cs typeface="Footlight MT Light"/>
              </a:rPr>
              <a:t>Maybe</a:t>
            </a:r>
            <a:r>
              <a:rPr lang="en-GB" sz="2800" b="1" dirty="0">
                <a:latin typeface="Footlight MT Light"/>
                <a:cs typeface="Footlight MT Light"/>
              </a:rPr>
              <a:t> </a:t>
            </a:r>
            <a:r>
              <a:rPr lang="en-GB" sz="2800" dirty="0">
                <a:latin typeface="Footlight MT Light"/>
                <a:cs typeface="Footlight MT Light"/>
              </a:rPr>
              <a:t>it’s not</a:t>
            </a:r>
            <a:r>
              <a:rPr lang="en-GB" sz="2800" dirty="0" smtClean="0">
                <a:latin typeface="+mj-lt"/>
                <a:cs typeface="Footlight MT Light"/>
              </a:rPr>
              <a:t>!</a:t>
            </a:r>
            <a:endParaRPr lang="en-US" sz="2800" dirty="0" smtClean="0">
              <a:latin typeface="+mj-lt"/>
              <a:cs typeface="Footlight MT Light"/>
            </a:endParaRPr>
          </a:p>
          <a:p>
            <a:pPr lvl="1"/>
            <a:r>
              <a:rPr lang="en-GB" sz="2800" dirty="0">
                <a:latin typeface="Footlight MT Light"/>
                <a:cs typeface="Footlight MT Light"/>
              </a:rPr>
              <a:t>Yes - because for each value of</a:t>
            </a:r>
            <a:r>
              <a:rPr lang="en-GB" sz="2800" i="1" dirty="0">
                <a:latin typeface="Footlight MT Light"/>
                <a:cs typeface="Footlight MT Light"/>
              </a:rPr>
              <a:t> x</a:t>
            </a:r>
            <a:r>
              <a:rPr lang="en-GB" sz="2800" dirty="0">
                <a:latin typeface="Footlight MT Light"/>
                <a:cs typeface="Footlight MT Light"/>
              </a:rPr>
              <a:t>, there is 1 corresponding </a:t>
            </a:r>
            <a:r>
              <a:rPr lang="en-GB" sz="2800" i="1" dirty="0">
                <a:latin typeface="Footlight MT Light"/>
                <a:cs typeface="Footlight MT Light"/>
              </a:rPr>
              <a:t>y</a:t>
            </a:r>
            <a:r>
              <a:rPr lang="en-GB" sz="2800" dirty="0">
                <a:latin typeface="Footlight MT Light"/>
                <a:cs typeface="Footlight MT Light"/>
              </a:rPr>
              <a:t> value</a:t>
            </a:r>
            <a:r>
              <a:rPr lang="en-AU" sz="2800" dirty="0">
                <a:latin typeface="Footlight MT Light"/>
                <a:cs typeface="Footlight MT Light"/>
              </a:rPr>
              <a:t> </a:t>
            </a:r>
            <a:endParaRPr lang="en-US" sz="2800" dirty="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156363447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latin typeface="Footlight MT Light"/>
                <a:cs typeface="Footlight MT Light"/>
              </a:rPr>
              <a:t>Student </a:t>
            </a:r>
            <a:r>
              <a:rPr lang="en-US" sz="3600" dirty="0">
                <a:latin typeface="Footlight MT Light"/>
                <a:cs typeface="Footlight MT Light"/>
              </a:rPr>
              <a:t>T</a:t>
            </a:r>
            <a:r>
              <a:rPr lang="en-US" sz="3600" dirty="0" smtClean="0">
                <a:latin typeface="Footlight MT Light"/>
                <a:cs typeface="Footlight MT Light"/>
              </a:rPr>
              <a:t>hinking: Polynomials</a:t>
            </a:r>
            <a:endParaRPr lang="en-US" sz="3600" dirty="0">
              <a:latin typeface="Footlight MT Light"/>
              <a:cs typeface="Footlight MT Light"/>
            </a:endParaRPr>
          </a:p>
        </p:txBody>
      </p:sp>
      <p:sp>
        <p:nvSpPr>
          <p:cNvPr id="6147" name="Rectangle 3"/>
          <p:cNvSpPr>
            <a:spLocks noGrp="1" noChangeArrowheads="1"/>
          </p:cNvSpPr>
          <p:nvPr>
            <p:ph type="body" idx="1"/>
          </p:nvPr>
        </p:nvSpPr>
        <p:spPr/>
        <p:txBody>
          <a:bodyPr/>
          <a:lstStyle/>
          <a:p>
            <a:r>
              <a:rPr lang="en-US" sz="2800" dirty="0" smtClean="0">
                <a:latin typeface="Footlight MT Light"/>
                <a:cs typeface="Footlight MT Light"/>
              </a:rPr>
              <a:t>What is a polynomial? </a:t>
            </a:r>
          </a:p>
          <a:p>
            <a:pPr lvl="1"/>
            <a:r>
              <a:rPr lang="en-GB" sz="2300" dirty="0" smtClean="0">
                <a:latin typeface="Footlight MT Light"/>
                <a:cs typeface="Footlight MT Light"/>
              </a:rPr>
              <a:t>An </a:t>
            </a:r>
            <a:r>
              <a:rPr lang="en-GB" sz="2300" dirty="0">
                <a:latin typeface="Footlight MT Light"/>
                <a:cs typeface="Footlight MT Light"/>
              </a:rPr>
              <a:t>equation which has more than 1 </a:t>
            </a:r>
            <a:r>
              <a:rPr lang="en-GB" sz="2300" i="1" dirty="0">
                <a:latin typeface="Footlight MT Light"/>
                <a:cs typeface="Footlight MT Light"/>
              </a:rPr>
              <a:t>x</a:t>
            </a:r>
            <a:r>
              <a:rPr lang="en-GB" sz="2300" dirty="0">
                <a:latin typeface="Footlight MT Light"/>
                <a:cs typeface="Footlight MT Light"/>
              </a:rPr>
              <a:t> variable whose power is bigger than </a:t>
            </a:r>
            <a:r>
              <a:rPr lang="en-GB" sz="2300" dirty="0" smtClean="0">
                <a:latin typeface="Footlight MT Light"/>
                <a:cs typeface="Footlight MT Light"/>
              </a:rPr>
              <a:t>1</a:t>
            </a:r>
          </a:p>
          <a:p>
            <a:pPr lvl="1"/>
            <a:r>
              <a:rPr lang="en-GB" sz="2300" dirty="0" smtClean="0">
                <a:latin typeface="Footlight MT Light"/>
                <a:cs typeface="Footlight MT Light"/>
              </a:rPr>
              <a:t>An </a:t>
            </a:r>
            <a:r>
              <a:rPr lang="en-GB" sz="2300" dirty="0">
                <a:latin typeface="Footlight MT Light"/>
                <a:cs typeface="Footlight MT Light"/>
              </a:rPr>
              <a:t>equation with a power of </a:t>
            </a:r>
            <a:r>
              <a:rPr lang="en-GB" sz="2300" i="1" dirty="0">
                <a:latin typeface="Footlight MT Light"/>
                <a:cs typeface="Footlight MT Light"/>
              </a:rPr>
              <a:t>x</a:t>
            </a:r>
            <a:r>
              <a:rPr lang="en-GB" sz="2300" dirty="0">
                <a:latin typeface="Footlight MT Light"/>
                <a:cs typeface="Footlight MT Light"/>
              </a:rPr>
              <a:t> greater than one</a:t>
            </a:r>
            <a:r>
              <a:rPr lang="en-AU" sz="2300" dirty="0">
                <a:latin typeface="Footlight MT Light"/>
                <a:cs typeface="Footlight MT Light"/>
              </a:rPr>
              <a:t> </a:t>
            </a:r>
            <a:endParaRPr lang="en-AU" sz="2300" dirty="0" smtClean="0">
              <a:latin typeface="Footlight MT Light"/>
              <a:cs typeface="Footlight MT Light"/>
            </a:endParaRPr>
          </a:p>
          <a:p>
            <a:pPr lvl="1"/>
            <a:r>
              <a:rPr lang="en-US" sz="2300" dirty="0">
                <a:latin typeface="Footlight MT Light"/>
                <a:cs typeface="Footlight MT Light"/>
              </a:rPr>
              <a:t>W</a:t>
            </a:r>
            <a:r>
              <a:rPr lang="en-US" sz="2300" dirty="0" smtClean="0">
                <a:latin typeface="Footlight MT Light"/>
                <a:cs typeface="Footlight MT Light"/>
              </a:rPr>
              <a:t>hen </a:t>
            </a:r>
            <a:r>
              <a:rPr lang="en-US" sz="2300" dirty="0">
                <a:latin typeface="Footlight MT Light"/>
                <a:cs typeface="Footlight MT Light"/>
              </a:rPr>
              <a:t>I am talking about functions, I am not talking about polynomials and vice versa, I find it very difficult to um.. interchange the </a:t>
            </a:r>
            <a:r>
              <a:rPr lang="en-US" sz="2300" dirty="0" smtClean="0">
                <a:latin typeface="Footlight MT Light"/>
                <a:cs typeface="Footlight MT Light"/>
              </a:rPr>
              <a:t>words</a:t>
            </a:r>
          </a:p>
          <a:p>
            <a:pPr lvl="1"/>
            <a:r>
              <a:rPr lang="en-GB" sz="2300" dirty="0">
                <a:latin typeface="Footlight MT Light"/>
                <a:cs typeface="Footlight MT Light"/>
              </a:rPr>
              <a:t>If somebody said ‘is that straight line relation a polynomial?’,  my gut reaction would be to say no. Just because a polynomial,  poly being </a:t>
            </a:r>
            <a:r>
              <a:rPr lang="en-GB" sz="2300" dirty="0" smtClean="0">
                <a:latin typeface="Footlight MT Light"/>
                <a:cs typeface="Footlight MT Light"/>
              </a:rPr>
              <a:t>many</a:t>
            </a:r>
          </a:p>
          <a:p>
            <a:pPr lvl="1"/>
            <a:r>
              <a:rPr lang="en-GB" sz="2300" dirty="0" smtClean="0">
                <a:latin typeface="Footlight MT Light"/>
                <a:cs typeface="Footlight MT Light"/>
              </a:rPr>
              <a:t>Sometimes [a] </a:t>
            </a:r>
            <a:r>
              <a:rPr lang="en-GB" sz="2300" dirty="0">
                <a:latin typeface="Footlight MT Light"/>
                <a:cs typeface="Footlight MT Light"/>
              </a:rPr>
              <a:t>polynomial is not a function. However a function is always a polynomial</a:t>
            </a:r>
            <a:r>
              <a:rPr lang="en-AU" sz="2300" dirty="0" smtClean="0">
                <a:latin typeface="Footlight MT Light"/>
                <a:cs typeface="Footlight MT Light"/>
              </a:rPr>
              <a:t>   </a:t>
            </a:r>
            <a:endParaRPr lang="en-US" sz="2300" dirty="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24516748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7848"/>
            <a:ext cx="8229600" cy="1143000"/>
          </a:xfrm>
        </p:spPr>
        <p:txBody>
          <a:bodyPr/>
          <a:lstStyle/>
          <a:p>
            <a:r>
              <a:rPr lang="en-US" sz="3200" dirty="0" smtClean="0">
                <a:latin typeface="Footlight MT Light"/>
                <a:cs typeface="Footlight MT Light"/>
              </a:rPr>
              <a:t>Here are the question facilities: All are ≤ 35%</a:t>
            </a:r>
            <a:endParaRPr lang="en-US" sz="3200" dirty="0">
              <a:latin typeface="Footlight MT Light"/>
              <a:cs typeface="Footlight MT Light"/>
            </a:endParaRPr>
          </a:p>
        </p:txBody>
      </p:sp>
      <p:sp>
        <p:nvSpPr>
          <p:cNvPr id="3" name="Content Placeholder 2"/>
          <p:cNvSpPr>
            <a:spLocks noGrp="1"/>
          </p:cNvSpPr>
          <p:nvPr>
            <p:ph idx="1"/>
          </p:nvPr>
        </p:nvSpPr>
        <p:spPr>
          <a:xfrm>
            <a:off x="739775" y="2553207"/>
            <a:ext cx="7662864" cy="3267169"/>
          </a:xfrm>
        </p:spPr>
        <p:txBody>
          <a:bodyPr>
            <a:normAutofit/>
          </a:bodyPr>
          <a:lstStyle/>
          <a:p>
            <a:pPr marL="0" indent="0">
              <a:buNone/>
            </a:pPr>
            <a:endParaRPr lang="en-US" sz="2800" dirty="0" smtClean="0"/>
          </a:p>
        </p:txBody>
      </p:sp>
      <p:pic>
        <p:nvPicPr>
          <p:cNvPr id="9" name="Content Placeholder 4" descr="test-results.tiff"/>
          <p:cNvPicPr>
            <a:picLocks noChangeAspect="1"/>
          </p:cNvPicPr>
          <p:nvPr/>
        </p:nvPicPr>
        <p:blipFill rotWithShape="1">
          <a:blip r:embed="rId3">
            <a:extLst>
              <a:ext uri="{28A0092B-C50C-407E-A947-70E740481C1C}">
                <a14:useLocalDpi xmlns:a14="http://schemas.microsoft.com/office/drawing/2010/main" val="0"/>
              </a:ext>
            </a:extLst>
          </a:blip>
          <a:srcRect l="-2164" t="52593" r="-2425" b="2524"/>
          <a:stretch/>
        </p:blipFill>
        <p:spPr>
          <a:xfrm>
            <a:off x="1746465" y="2653514"/>
            <a:ext cx="5436658" cy="2730501"/>
          </a:xfrm>
          <a:prstGeom prst="rect">
            <a:avLst/>
          </a:prstGeom>
        </p:spPr>
      </p:pic>
      <p:pic>
        <p:nvPicPr>
          <p:cNvPr id="10" name="Content Placeholder 4" descr="test-results.tiff"/>
          <p:cNvPicPr>
            <a:picLocks noChangeAspect="1"/>
          </p:cNvPicPr>
          <p:nvPr/>
        </p:nvPicPr>
        <p:blipFill rotWithShape="1">
          <a:blip r:embed="rId3">
            <a:extLst>
              <a:ext uri="{28A0092B-C50C-407E-A947-70E740481C1C}">
                <a14:useLocalDpi xmlns:a14="http://schemas.microsoft.com/office/drawing/2010/main" val="0"/>
              </a:ext>
            </a:extLst>
          </a:blip>
          <a:srcRect l="-2164" r="-2425" b="91513"/>
          <a:stretch/>
        </p:blipFill>
        <p:spPr>
          <a:xfrm>
            <a:off x="1259632" y="2060848"/>
            <a:ext cx="6240723" cy="592666"/>
          </a:xfrm>
          <a:prstGeom prst="rect">
            <a:avLst/>
          </a:prstGeom>
        </p:spPr>
      </p:pic>
      <p:sp>
        <p:nvSpPr>
          <p:cNvPr id="6"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
        <p:nvSpPr>
          <p:cNvPr id="8" name="Rectangle 7"/>
          <p:cNvSpPr/>
          <p:nvPr/>
        </p:nvSpPr>
        <p:spPr>
          <a:xfrm>
            <a:off x="539552" y="5736158"/>
            <a:ext cx="8136904" cy="1077218"/>
          </a:xfrm>
          <a:prstGeom prst="rect">
            <a:avLst/>
          </a:prstGeom>
        </p:spPr>
        <p:txBody>
          <a:bodyPr wrap="square">
            <a:spAutoFit/>
          </a:bodyPr>
          <a:lstStyle/>
          <a:p>
            <a:r>
              <a:rPr lang="en-US" sz="1600" dirty="0" smtClean="0">
                <a:latin typeface="Footlight MT Light"/>
                <a:cs typeface="Footlight MT Light"/>
              </a:rPr>
              <a:t>Jennings (2011)</a:t>
            </a:r>
            <a:r>
              <a:rPr lang="en-US" sz="1600" dirty="0">
                <a:latin typeface="Footlight MT Light"/>
                <a:cs typeface="Footlight MT Light"/>
              </a:rPr>
              <a:t>. </a:t>
            </a:r>
            <a:r>
              <a:rPr lang="en-US" sz="1600" dirty="0"/>
              <a:t>The Transition From High School to University: The </a:t>
            </a:r>
            <a:r>
              <a:rPr lang="en-US" sz="1600" dirty="0" smtClean="0"/>
              <a:t>University of </a:t>
            </a:r>
            <a:r>
              <a:rPr lang="en-US" sz="1600" dirty="0"/>
              <a:t>Queensland Perspective</a:t>
            </a:r>
            <a:r>
              <a:rPr lang="en-US" sz="1600" dirty="0" smtClean="0">
                <a:latin typeface="Footlight MT Light"/>
                <a:cs typeface="Footlight MT Light"/>
              </a:rPr>
              <a:t>. In J. Hannah &amp; M. O. J. Thomas (Eds.) </a:t>
            </a:r>
            <a:r>
              <a:rPr lang="en-US" sz="1600" i="1" dirty="0" smtClean="0">
                <a:latin typeface="Footlight MT Light"/>
                <a:cs typeface="Footlight MT Light"/>
              </a:rPr>
              <a:t>Proceedings of Delta 2011, </a:t>
            </a:r>
            <a:r>
              <a:rPr lang="en-US" sz="1600" i="1" dirty="0" smtClean="0"/>
              <a:t>The </a:t>
            </a:r>
            <a:r>
              <a:rPr lang="en-US" sz="1600" i="1" dirty="0"/>
              <a:t>Eighth Southern hemisphere </a:t>
            </a:r>
            <a:r>
              <a:rPr lang="en-US" sz="1600" i="1" dirty="0" smtClean="0"/>
              <a:t>Conference on </a:t>
            </a:r>
            <a:r>
              <a:rPr lang="en-US" sz="1600" i="1" dirty="0"/>
              <a:t>Teaching and Learning </a:t>
            </a:r>
            <a:r>
              <a:rPr lang="en-US" sz="1600" i="1" dirty="0" smtClean="0"/>
              <a:t>Undergraduate Mathematics </a:t>
            </a:r>
            <a:r>
              <a:rPr lang="en-US" sz="1600" i="1" dirty="0"/>
              <a:t>and </a:t>
            </a:r>
            <a:r>
              <a:rPr lang="en-US" sz="1600" i="1" dirty="0" smtClean="0"/>
              <a:t>Statistics </a:t>
            </a:r>
            <a:r>
              <a:rPr lang="en-US" sz="1600" dirty="0" smtClean="0"/>
              <a:t>(pp. 139-149), </a:t>
            </a:r>
            <a:r>
              <a:rPr lang="en-US" sz="1600" dirty="0" err="1" smtClean="0"/>
              <a:t>Rotorua</a:t>
            </a:r>
            <a:r>
              <a:rPr lang="en-US" sz="1600" dirty="0" smtClean="0"/>
              <a:t>: Delta</a:t>
            </a:r>
            <a:r>
              <a:rPr lang="en-US" sz="1600" i="1" dirty="0" smtClean="0">
                <a:latin typeface="Footlight MT Light"/>
                <a:cs typeface="Footlight MT Light"/>
              </a:rPr>
              <a:t>.</a:t>
            </a:r>
            <a:r>
              <a:rPr lang="en-AU" sz="1600" i="1" dirty="0" smtClean="0">
                <a:latin typeface="Footlight MT Light"/>
                <a:cs typeface="Footlight MT Light"/>
              </a:rPr>
              <a:t> </a:t>
            </a:r>
            <a:endParaRPr lang="en-US" sz="1600" i="1" dirty="0">
              <a:latin typeface="Footlight MT Light"/>
              <a:cs typeface="Footlight MT Light"/>
            </a:endParaRPr>
          </a:p>
        </p:txBody>
      </p:sp>
    </p:spTree>
    <p:extLst>
      <p:ext uri="{BB962C8B-B14F-4D97-AF65-F5344CB8AC3E}">
        <p14:creationId xmlns:p14="http://schemas.microsoft.com/office/powerpoint/2010/main" val="372639577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latin typeface="Footlight MT Light"/>
                <a:cs typeface="Footlight MT Light"/>
              </a:rPr>
              <a:t>Polynomials: One NZ Textbook</a:t>
            </a:r>
            <a:endParaRPr lang="en-US" sz="3600" dirty="0">
              <a:latin typeface="Footlight MT Light"/>
              <a:cs typeface="Footlight MT Light"/>
            </a:endParaRPr>
          </a:p>
        </p:txBody>
      </p:sp>
      <p:sp>
        <p:nvSpPr>
          <p:cNvPr id="6147" name="Rectangle 3"/>
          <p:cNvSpPr>
            <a:spLocks noGrp="1" noChangeArrowheads="1"/>
          </p:cNvSpPr>
          <p:nvPr>
            <p:ph type="body" idx="1"/>
          </p:nvPr>
        </p:nvSpPr>
        <p:spPr/>
        <p:txBody>
          <a:bodyPr/>
          <a:lstStyle/>
          <a:p>
            <a:endParaRPr lang="en-US" b="1" dirty="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2" name="Picture 1"/>
          <p:cNvPicPr>
            <a:picLocks noChangeAspect="1"/>
          </p:cNvPicPr>
          <p:nvPr/>
        </p:nvPicPr>
        <p:blipFill>
          <a:blip r:embed="rId3"/>
          <a:stretch>
            <a:fillRect/>
          </a:stretch>
        </p:blipFill>
        <p:spPr>
          <a:xfrm>
            <a:off x="1043608" y="1844824"/>
            <a:ext cx="6696744" cy="4874021"/>
          </a:xfrm>
          <a:prstGeom prst="rect">
            <a:avLst/>
          </a:prstGeom>
        </p:spPr>
      </p:pic>
    </p:spTree>
    <p:extLst>
      <p:ext uri="{BB962C8B-B14F-4D97-AF65-F5344CB8AC3E}">
        <p14:creationId xmlns:p14="http://schemas.microsoft.com/office/powerpoint/2010/main" val="386623464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latin typeface="Footlight MT Light"/>
                <a:cs typeface="Footlight MT Light"/>
              </a:rPr>
              <a:t>Polynomials: Definition</a:t>
            </a:r>
            <a:endParaRPr lang="en-US" sz="3600" dirty="0">
              <a:latin typeface="Footlight MT Light"/>
              <a:cs typeface="Footlight MT Light"/>
            </a:endParaRPr>
          </a:p>
        </p:txBody>
      </p:sp>
      <p:sp>
        <p:nvSpPr>
          <p:cNvPr id="6147" name="Rectangle 3"/>
          <p:cNvSpPr>
            <a:spLocks noGrp="1" noChangeArrowheads="1"/>
          </p:cNvSpPr>
          <p:nvPr>
            <p:ph type="body" idx="1"/>
          </p:nvPr>
        </p:nvSpPr>
        <p:spPr/>
        <p:txBody>
          <a:bodyPr/>
          <a:lstStyle/>
          <a:p>
            <a:pPr lvl="0"/>
            <a:r>
              <a:rPr lang="en-GB" b="1" dirty="0">
                <a:latin typeface="Footlight MT Light"/>
                <a:cs typeface="Footlight MT Light"/>
              </a:rPr>
              <a:t>A</a:t>
            </a:r>
            <a:r>
              <a:rPr lang="en-GB" b="1" dirty="0" smtClean="0">
                <a:latin typeface="Footlight MT Light"/>
                <a:cs typeface="Footlight MT Light"/>
              </a:rPr>
              <a:t> </a:t>
            </a:r>
            <a:r>
              <a:rPr lang="en-GB" b="1" dirty="0">
                <a:latin typeface="Footlight MT Light"/>
                <a:cs typeface="Footlight MT Light"/>
              </a:rPr>
              <a:t>polynomial </a:t>
            </a:r>
            <a:r>
              <a:rPr lang="en-GB" b="1" dirty="0" smtClean="0">
                <a:latin typeface="Footlight MT Light"/>
                <a:cs typeface="Footlight MT Light"/>
              </a:rPr>
              <a:t>in one variable is an expression of the form:</a:t>
            </a:r>
            <a:endParaRPr lang="en-AU" b="1" dirty="0">
              <a:latin typeface="Footlight MT Light"/>
              <a:cs typeface="Footlight MT Light"/>
            </a:endParaRPr>
          </a:p>
          <a:p>
            <a:endParaRPr lang="en-GB" b="1" dirty="0" smtClean="0">
              <a:latin typeface="Footlight MT Light"/>
              <a:cs typeface="Footlight MT Light"/>
            </a:endParaRPr>
          </a:p>
          <a:p>
            <a:r>
              <a:rPr lang="en-GB" b="1" dirty="0" smtClean="0">
                <a:latin typeface="Footlight MT Light"/>
                <a:cs typeface="Footlight MT Light"/>
              </a:rPr>
              <a:t>Where </a:t>
            </a:r>
            <a:r>
              <a:rPr lang="en-GB" b="1" i="1" dirty="0" smtClean="0">
                <a:latin typeface="Footlight MT Light"/>
                <a:cs typeface="Footlight MT Light"/>
              </a:rPr>
              <a:t>x</a:t>
            </a:r>
            <a:r>
              <a:rPr lang="en-GB" b="1" dirty="0" smtClean="0">
                <a:latin typeface="Footlight MT Light"/>
                <a:cs typeface="Footlight MT Light"/>
              </a:rPr>
              <a:t> is a real variable and each </a:t>
            </a:r>
            <a:r>
              <a:rPr lang="en-GB" b="1" i="1" dirty="0" err="1" smtClean="0">
                <a:latin typeface="Footlight MT Light"/>
                <a:cs typeface="Footlight MT Light"/>
              </a:rPr>
              <a:t>a</a:t>
            </a:r>
            <a:r>
              <a:rPr lang="en-GB" b="1" baseline="-25000" dirty="0" err="1" smtClean="0">
                <a:latin typeface="Footlight MT Light"/>
                <a:cs typeface="Footlight MT Light"/>
              </a:rPr>
              <a:t>i</a:t>
            </a:r>
            <a:r>
              <a:rPr lang="en-GB" b="1" dirty="0">
                <a:latin typeface="Footlight MT Light"/>
                <a:cs typeface="Footlight MT Light"/>
              </a:rPr>
              <a:t> </a:t>
            </a:r>
            <a:r>
              <a:rPr lang="en-GB" b="1" dirty="0" smtClean="0">
                <a:latin typeface="Footlight MT Light"/>
                <a:cs typeface="Footlight MT Light"/>
              </a:rPr>
              <a:t>is a real number (</a:t>
            </a:r>
            <a:r>
              <a:rPr lang="en-GB" b="1" dirty="0" err="1" smtClean="0">
                <a:latin typeface="Footlight MT Light"/>
                <a:cs typeface="Footlight MT Light"/>
              </a:rPr>
              <a:t>nb</a:t>
            </a:r>
            <a:r>
              <a:rPr lang="en-GB" b="1" dirty="0" smtClean="0">
                <a:latin typeface="Footlight MT Light"/>
                <a:cs typeface="Footlight MT Light"/>
              </a:rPr>
              <a:t> you can, of course, define other polynomials using, for example, complex numbers)</a:t>
            </a:r>
          </a:p>
          <a:p>
            <a:r>
              <a:rPr lang="en-US" b="1" dirty="0" smtClean="0">
                <a:latin typeface="Footlight MT Light"/>
                <a:cs typeface="Footlight MT Light"/>
              </a:rPr>
              <a:t>Why is this useful? We can determine whether we have a polynomial or not.</a:t>
            </a:r>
          </a:p>
          <a:p>
            <a:r>
              <a:rPr lang="en-US" sz="2400" b="1" dirty="0" smtClean="0">
                <a:latin typeface="Footlight MT Light"/>
                <a:cs typeface="Footlight MT Light"/>
              </a:rPr>
              <a:t>Is </a:t>
            </a:r>
            <a:r>
              <a:rPr lang="en-US" sz="2400" b="1" i="1" dirty="0" smtClean="0">
                <a:latin typeface="Footlight MT Light"/>
                <a:cs typeface="Footlight MT Light"/>
              </a:rPr>
              <a:t>x</a:t>
            </a:r>
            <a:r>
              <a:rPr lang="en-US" sz="2400" b="1" dirty="0" smtClean="0">
                <a:latin typeface="Footlight MT Light"/>
                <a:cs typeface="Footlight MT Light"/>
              </a:rPr>
              <a:t> + 1 a polynomial?</a:t>
            </a:r>
          </a:p>
          <a:p>
            <a:r>
              <a:rPr lang="en-US" b="1" dirty="0" smtClean="0">
                <a:latin typeface="Footlight MT Light"/>
                <a:cs typeface="Footlight MT Light"/>
              </a:rPr>
              <a:t>Is 0 a polynomial?</a:t>
            </a:r>
            <a:endParaRPr lang="en-AU" dirty="0"/>
          </a:p>
          <a:p>
            <a:pPr marL="457200" lvl="1" indent="0">
              <a:buNone/>
            </a:pPr>
            <a:endParaRPr lang="en-US" b="1" dirty="0">
              <a:latin typeface="Verdana" charset="0"/>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088003469"/>
              </p:ext>
            </p:extLst>
          </p:nvPr>
        </p:nvGraphicFramePr>
        <p:xfrm>
          <a:off x="1763688" y="2492896"/>
          <a:ext cx="5200650" cy="558800"/>
        </p:xfrm>
        <a:graphic>
          <a:graphicData uri="http://schemas.openxmlformats.org/presentationml/2006/ole">
            <mc:AlternateContent xmlns:mc="http://schemas.openxmlformats.org/markup-compatibility/2006">
              <mc:Choice xmlns:v="urn:schemas-microsoft-com:vml" Requires="v">
                <p:oleObj spid="_x0000_s25768" name="Equation" r:id="rId4" imgW="2489200" imgH="266700" progId="Equation.3">
                  <p:embed/>
                </p:oleObj>
              </mc:Choice>
              <mc:Fallback>
                <p:oleObj name="Equation" r:id="rId4" imgW="2489200" imgH="266700" progId="Equation.3">
                  <p:embed/>
                  <p:pic>
                    <p:nvPicPr>
                      <p:cNvPr id="0" name=""/>
                      <p:cNvPicPr/>
                      <p:nvPr/>
                    </p:nvPicPr>
                    <p:blipFill>
                      <a:blip r:embed="rId5"/>
                      <a:stretch>
                        <a:fillRect/>
                      </a:stretch>
                    </p:blipFill>
                    <p:spPr>
                      <a:xfrm>
                        <a:off x="1763688" y="2492896"/>
                        <a:ext cx="5200650" cy="558800"/>
                      </a:xfrm>
                      <a:prstGeom prst="rect">
                        <a:avLst/>
                      </a:prstGeom>
                    </p:spPr>
                  </p:pic>
                </p:oleObj>
              </mc:Fallback>
            </mc:AlternateContent>
          </a:graphicData>
        </a:graphic>
      </p:graphicFrame>
    </p:spTree>
    <p:extLst>
      <p:ext uri="{BB962C8B-B14F-4D97-AF65-F5344CB8AC3E}">
        <p14:creationId xmlns:p14="http://schemas.microsoft.com/office/powerpoint/2010/main" val="3154187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1015008"/>
            <a:ext cx="7772400" cy="685800"/>
          </a:xfrm>
        </p:spPr>
        <p:txBody>
          <a:bodyPr/>
          <a:lstStyle/>
          <a:p>
            <a:r>
              <a:rPr lang="en-US" sz="4000" dirty="0" smtClean="0">
                <a:latin typeface="Footlight MT Light"/>
                <a:cs typeface="Footlight MT Light"/>
              </a:rPr>
              <a:t>Student Thinking: Composite function, </a:t>
            </a:r>
            <a:r>
              <a:rPr lang="en-US" sz="4000" i="1" dirty="0" smtClean="0">
                <a:latin typeface="Footlight MT Light"/>
                <a:cs typeface="Footlight MT Light"/>
              </a:rPr>
              <a:t>f</a:t>
            </a:r>
            <a:r>
              <a:rPr lang="en-US" sz="4000" dirty="0" smtClean="0">
                <a:latin typeface="Footlight MT Light"/>
                <a:cs typeface="Footlight MT Light"/>
              </a:rPr>
              <a:t>(</a:t>
            </a:r>
            <a:r>
              <a:rPr lang="en-US" sz="4000" i="1" dirty="0" smtClean="0">
                <a:latin typeface="Footlight MT Light"/>
                <a:cs typeface="Footlight MT Light"/>
              </a:rPr>
              <a:t>g</a:t>
            </a:r>
            <a:r>
              <a:rPr lang="en-US" sz="4000" dirty="0" smtClean="0">
                <a:latin typeface="Footlight MT Light"/>
                <a:cs typeface="Footlight MT Light"/>
              </a:rPr>
              <a:t>(</a:t>
            </a:r>
            <a:r>
              <a:rPr lang="en-US" sz="4000" i="1" dirty="0" smtClean="0">
                <a:latin typeface="Footlight MT Light"/>
                <a:cs typeface="Footlight MT Light"/>
              </a:rPr>
              <a:t>x</a:t>
            </a:r>
            <a:r>
              <a:rPr lang="en-US" sz="4000" dirty="0" smtClean="0">
                <a:latin typeface="Footlight MT Light"/>
                <a:cs typeface="Footlight MT Light"/>
              </a:rPr>
              <a:t>))</a:t>
            </a:r>
            <a:endParaRPr lang="en-US" sz="4000" dirty="0">
              <a:latin typeface="Footlight MT Light"/>
              <a:cs typeface="Footlight MT Light"/>
            </a:endParaRPr>
          </a:p>
        </p:txBody>
      </p:sp>
      <p:sp>
        <p:nvSpPr>
          <p:cNvPr id="6147" name="Rectangle 3"/>
          <p:cNvSpPr>
            <a:spLocks noGrp="1" noChangeArrowheads="1"/>
          </p:cNvSpPr>
          <p:nvPr>
            <p:ph type="body" idx="1"/>
          </p:nvPr>
        </p:nvSpPr>
        <p:spPr/>
        <p:txBody>
          <a:bodyPr/>
          <a:lstStyle/>
          <a:p>
            <a:pPr lvl="0"/>
            <a:r>
              <a:rPr lang="en-US" sz="2200" dirty="0">
                <a:latin typeface="Footlight MT Light"/>
                <a:cs typeface="Footlight MT Light"/>
              </a:rPr>
              <a:t>I'm not completely familiar </a:t>
            </a:r>
            <a:r>
              <a:rPr lang="en-US" sz="2200" dirty="0" smtClean="0">
                <a:latin typeface="Footlight MT Light"/>
                <a:cs typeface="Footlight MT Light"/>
              </a:rPr>
              <a:t>with…I </a:t>
            </a:r>
            <a:r>
              <a:rPr lang="en-US" sz="2200" dirty="0">
                <a:latin typeface="Footlight MT Light"/>
                <a:cs typeface="Footlight MT Light"/>
              </a:rPr>
              <a:t>do have to look at them and say o.k. well, the domain becomes range for the.. if it's this way around, and vice versa, the range becomes domain if it's that way around, I don't know that off the top of my head</a:t>
            </a:r>
            <a:r>
              <a:rPr lang="en-US" sz="2200" dirty="0" smtClean="0">
                <a:latin typeface="Footlight MT Light"/>
                <a:cs typeface="Footlight MT Light"/>
              </a:rPr>
              <a:t>…I </a:t>
            </a:r>
            <a:r>
              <a:rPr lang="en-US" sz="2200" dirty="0">
                <a:latin typeface="Footlight MT Light"/>
                <a:cs typeface="Footlight MT Light"/>
              </a:rPr>
              <a:t>know how you do it but I don't believe I could tell you why you do it…I would have to probably look up which way around it goes, um…from memory, it's backwards. So I put the </a:t>
            </a:r>
            <a:r>
              <a:rPr lang="en-US" sz="2200" i="1" dirty="0">
                <a:latin typeface="Footlight MT Light"/>
                <a:cs typeface="Footlight MT Light"/>
              </a:rPr>
              <a:t>f</a:t>
            </a:r>
            <a:r>
              <a:rPr lang="en-US" sz="2200" dirty="0">
                <a:latin typeface="Footlight MT Light"/>
                <a:cs typeface="Footlight MT Light"/>
              </a:rPr>
              <a:t> into the </a:t>
            </a:r>
            <a:r>
              <a:rPr lang="en-US" sz="2200" i="1" dirty="0">
                <a:latin typeface="Footlight MT Light"/>
                <a:cs typeface="Footlight MT Light"/>
              </a:rPr>
              <a:t>g</a:t>
            </a:r>
            <a:r>
              <a:rPr lang="en-US" sz="2200" dirty="0">
                <a:latin typeface="Footlight MT Light"/>
                <a:cs typeface="Footlight MT Light"/>
              </a:rPr>
              <a:t> I think. </a:t>
            </a:r>
            <a:r>
              <a:rPr lang="en-US" sz="2200" i="1" dirty="0">
                <a:latin typeface="Footlight MT Light"/>
                <a:cs typeface="Footlight MT Light"/>
              </a:rPr>
              <a:t>f </a:t>
            </a:r>
            <a:r>
              <a:rPr lang="en-US" sz="2200" dirty="0">
                <a:latin typeface="Footlight MT Light"/>
                <a:cs typeface="Footlight MT Light"/>
              </a:rPr>
              <a:t>of </a:t>
            </a:r>
            <a:r>
              <a:rPr lang="en-US" sz="2200" i="1" dirty="0" smtClean="0">
                <a:latin typeface="Footlight MT Light"/>
                <a:cs typeface="Footlight MT Light"/>
              </a:rPr>
              <a:t>g</a:t>
            </a:r>
            <a:r>
              <a:rPr lang="en-US" sz="2200" dirty="0">
                <a:latin typeface="Footlight MT Light"/>
                <a:cs typeface="Footlight MT Light"/>
              </a:rPr>
              <a:t> </a:t>
            </a:r>
            <a:r>
              <a:rPr lang="en-US" sz="2200" dirty="0" smtClean="0">
                <a:latin typeface="Footlight MT Light"/>
                <a:cs typeface="Footlight MT Light"/>
              </a:rPr>
              <a:t>[</a:t>
            </a:r>
            <a:r>
              <a:rPr lang="en-US" sz="2200" dirty="0" err="1" smtClean="0">
                <a:latin typeface="Footlight MT Light"/>
                <a:cs typeface="Footlight MT Light"/>
              </a:rPr>
              <a:t>ie</a:t>
            </a:r>
            <a:r>
              <a:rPr lang="en-US" sz="2200" dirty="0" smtClean="0">
                <a:latin typeface="Footlight MT Light"/>
                <a:cs typeface="Footlight MT Light"/>
              </a:rPr>
              <a:t> </a:t>
            </a:r>
            <a:r>
              <a:rPr lang="en-US" sz="2200" i="1" dirty="0" smtClean="0">
                <a:latin typeface="Footlight MT Light"/>
                <a:cs typeface="Footlight MT Light"/>
              </a:rPr>
              <a:t>f</a:t>
            </a:r>
            <a:r>
              <a:rPr lang="en-US" sz="2200" dirty="0">
                <a:latin typeface="Footlight MT Light"/>
                <a:cs typeface="Footlight MT Light"/>
              </a:rPr>
              <a:t>(</a:t>
            </a:r>
            <a:r>
              <a:rPr lang="en-US" sz="2200" i="1" dirty="0">
                <a:latin typeface="Footlight MT Light"/>
                <a:cs typeface="Footlight MT Light"/>
              </a:rPr>
              <a:t>g</a:t>
            </a:r>
            <a:r>
              <a:rPr lang="en-US" sz="2200" dirty="0" smtClean="0">
                <a:latin typeface="Footlight MT Light"/>
                <a:cs typeface="Footlight MT Light"/>
              </a:rPr>
              <a:t>)]. </a:t>
            </a:r>
            <a:r>
              <a:rPr lang="en-US" sz="2200" dirty="0">
                <a:latin typeface="Footlight MT Light"/>
                <a:cs typeface="Footlight MT Light"/>
              </a:rPr>
              <a:t>Um…just thinking about that. I would have to check that. I'm not a hundred percent </a:t>
            </a:r>
            <a:r>
              <a:rPr lang="en-US" sz="2200" dirty="0" smtClean="0">
                <a:latin typeface="Footlight MT Light"/>
                <a:cs typeface="Footlight MT Light"/>
              </a:rPr>
              <a:t>sure </a:t>
            </a:r>
            <a:r>
              <a:rPr lang="en-US" sz="2200" dirty="0">
                <a:latin typeface="Footlight MT Light"/>
                <a:cs typeface="Footlight MT Light"/>
              </a:rPr>
              <a:t>of that. But then I can get </a:t>
            </a:r>
            <a:r>
              <a:rPr lang="en-US" sz="2200" i="1" dirty="0">
                <a:latin typeface="Footlight MT Light"/>
                <a:cs typeface="Footlight MT Light"/>
              </a:rPr>
              <a:t>g</a:t>
            </a:r>
            <a:r>
              <a:rPr lang="en-US" sz="2200" dirty="0">
                <a:latin typeface="Footlight MT Light"/>
                <a:cs typeface="Footlight MT Light"/>
              </a:rPr>
              <a:t> of </a:t>
            </a:r>
            <a:r>
              <a:rPr lang="en-US" sz="2200" i="1" dirty="0" smtClean="0">
                <a:latin typeface="Footlight MT Light"/>
                <a:cs typeface="Footlight MT Light"/>
              </a:rPr>
              <a:t>f </a:t>
            </a:r>
            <a:r>
              <a:rPr lang="en-US" sz="2200" dirty="0" smtClean="0">
                <a:latin typeface="Footlight MT Light"/>
                <a:cs typeface="Footlight MT Light"/>
              </a:rPr>
              <a:t>[</a:t>
            </a:r>
            <a:r>
              <a:rPr lang="en-US" sz="2200" dirty="0" err="1" smtClean="0">
                <a:latin typeface="Footlight MT Light"/>
                <a:cs typeface="Footlight MT Light"/>
              </a:rPr>
              <a:t>ie</a:t>
            </a:r>
            <a:r>
              <a:rPr lang="en-US" sz="2200" dirty="0" smtClean="0">
                <a:latin typeface="Footlight MT Light"/>
                <a:cs typeface="Footlight MT Light"/>
              </a:rPr>
              <a:t> </a:t>
            </a:r>
            <a:r>
              <a:rPr lang="en-US" sz="2200" i="1" dirty="0" smtClean="0">
                <a:latin typeface="Footlight MT Light"/>
                <a:cs typeface="Footlight MT Light"/>
              </a:rPr>
              <a:t>g</a:t>
            </a:r>
            <a:r>
              <a:rPr lang="en-US" sz="2200" dirty="0">
                <a:latin typeface="Footlight MT Light"/>
                <a:cs typeface="Footlight MT Light"/>
              </a:rPr>
              <a:t>(</a:t>
            </a:r>
            <a:r>
              <a:rPr lang="en-US" sz="2200" i="1" dirty="0">
                <a:latin typeface="Footlight MT Light"/>
                <a:cs typeface="Footlight MT Light"/>
              </a:rPr>
              <a:t>f</a:t>
            </a:r>
            <a:r>
              <a:rPr lang="en-US" sz="2200" dirty="0">
                <a:latin typeface="Footlight MT Light"/>
                <a:cs typeface="Footlight MT Light"/>
              </a:rPr>
              <a:t>)] so I presume there’s something special about which way around it </a:t>
            </a:r>
            <a:r>
              <a:rPr lang="en-US" sz="2200" dirty="0" smtClean="0">
                <a:latin typeface="Footlight MT Light"/>
                <a:cs typeface="Footlight MT Light"/>
              </a:rPr>
              <a:t>goes, I'm </a:t>
            </a:r>
            <a:r>
              <a:rPr lang="en-US" sz="2200" dirty="0">
                <a:latin typeface="Footlight MT Light"/>
                <a:cs typeface="Footlight MT Light"/>
              </a:rPr>
              <a:t>not entirely certain of </a:t>
            </a:r>
            <a:r>
              <a:rPr lang="en-US" sz="2200" dirty="0" smtClean="0">
                <a:latin typeface="Footlight MT Light"/>
                <a:cs typeface="Footlight MT Light"/>
              </a:rPr>
              <a:t>why, </a:t>
            </a:r>
            <a:r>
              <a:rPr lang="en-US" sz="2200" dirty="0">
                <a:latin typeface="Footlight MT Light"/>
                <a:cs typeface="Footlight MT Light"/>
              </a:rPr>
              <a:t>or which way around.</a:t>
            </a:r>
            <a:r>
              <a:rPr lang="en-AU" sz="2200" dirty="0">
                <a:latin typeface="Footlight MT Light"/>
                <a:cs typeface="Footlight MT Light"/>
              </a:rPr>
              <a:t> </a:t>
            </a:r>
            <a:endParaRPr lang="en-US" sz="2200" dirty="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
        <p:nvSpPr>
          <p:cNvPr id="6" name="Rectangle 5"/>
          <p:cNvSpPr/>
          <p:nvPr/>
        </p:nvSpPr>
        <p:spPr>
          <a:xfrm>
            <a:off x="467544" y="6093296"/>
            <a:ext cx="8280920" cy="523220"/>
          </a:xfrm>
          <a:prstGeom prst="rect">
            <a:avLst/>
          </a:prstGeom>
        </p:spPr>
        <p:txBody>
          <a:bodyPr wrap="square">
            <a:spAutoFit/>
          </a:bodyPr>
          <a:lstStyle/>
          <a:p>
            <a:r>
              <a:rPr lang="en-US" sz="1400" dirty="0" err="1">
                <a:latin typeface="Footlight MT Light"/>
                <a:cs typeface="Footlight MT Light"/>
              </a:rPr>
              <a:t>Chinnappan</a:t>
            </a:r>
            <a:r>
              <a:rPr lang="en-US" sz="1400" dirty="0">
                <a:latin typeface="Footlight MT Light"/>
                <a:cs typeface="Footlight MT Light"/>
              </a:rPr>
              <a:t>, M., &amp; </a:t>
            </a:r>
            <a:r>
              <a:rPr lang="en-US" sz="1400" dirty="0" smtClean="0">
                <a:latin typeface="Footlight MT Light"/>
                <a:cs typeface="Footlight MT Light"/>
              </a:rPr>
              <a:t>Thomas</a:t>
            </a:r>
            <a:r>
              <a:rPr lang="en-US" sz="1400" dirty="0">
                <a:latin typeface="Footlight MT Light"/>
                <a:cs typeface="Footlight MT Light"/>
              </a:rPr>
              <a:t>, M. O. J. (2003). Teachers’ function schemas and their role in </a:t>
            </a:r>
            <a:r>
              <a:rPr lang="en-US" sz="1400" dirty="0" err="1">
                <a:latin typeface="Footlight MT Light"/>
                <a:cs typeface="Footlight MT Light"/>
              </a:rPr>
              <a:t>modelling</a:t>
            </a:r>
            <a:r>
              <a:rPr lang="en-US" sz="1400" dirty="0">
                <a:latin typeface="Footlight MT Light"/>
                <a:cs typeface="Footlight MT Light"/>
              </a:rPr>
              <a:t>. </a:t>
            </a:r>
            <a:r>
              <a:rPr lang="en-US" sz="1400" i="1" dirty="0">
                <a:latin typeface="Footlight MT Light"/>
                <a:cs typeface="Footlight MT Light"/>
              </a:rPr>
              <a:t>Mathematics Education Research Journal, 15</a:t>
            </a:r>
            <a:r>
              <a:rPr lang="en-US" sz="1400" dirty="0">
                <a:latin typeface="Footlight MT Light"/>
                <a:cs typeface="Footlight MT Light"/>
              </a:rPr>
              <a:t>(2), 151–170.</a:t>
            </a:r>
            <a:r>
              <a:rPr lang="en-AU" sz="1400" dirty="0">
                <a:latin typeface="Footlight MT Light"/>
                <a:cs typeface="Footlight MT Light"/>
              </a:rPr>
              <a:t> </a:t>
            </a:r>
            <a:endParaRPr lang="en-US" sz="1400" dirty="0">
              <a:latin typeface="Footlight MT Light"/>
              <a:cs typeface="Footlight MT Light"/>
            </a:endParaRPr>
          </a:p>
        </p:txBody>
      </p:sp>
    </p:spTree>
    <p:extLst>
      <p:ext uri="{BB962C8B-B14F-4D97-AF65-F5344CB8AC3E}">
        <p14:creationId xmlns:p14="http://schemas.microsoft.com/office/powerpoint/2010/main" val="121094460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95536" y="1219200"/>
            <a:ext cx="8062664" cy="685800"/>
          </a:xfrm>
        </p:spPr>
        <p:txBody>
          <a:bodyPr/>
          <a:lstStyle/>
          <a:p>
            <a:r>
              <a:rPr lang="en-US" sz="4000" dirty="0" smtClean="0">
                <a:latin typeface="Footlight MT Light"/>
                <a:cs typeface="Footlight MT Light"/>
              </a:rPr>
              <a:t>Student Thinking on Notation: </a:t>
            </a:r>
            <a:r>
              <a:rPr lang="en-US" sz="4000" i="1" dirty="0" err="1" smtClean="0">
                <a:latin typeface="Footlight MT Light"/>
                <a:cs typeface="Footlight MT Light"/>
              </a:rPr>
              <a:t>dy</a:t>
            </a:r>
            <a:r>
              <a:rPr lang="en-US" sz="4000" i="1" dirty="0" smtClean="0">
                <a:latin typeface="Footlight MT Light"/>
                <a:cs typeface="Footlight MT Light"/>
              </a:rPr>
              <a:t>/dx</a:t>
            </a:r>
            <a:endParaRPr lang="en-US" sz="4000" dirty="0">
              <a:latin typeface="Footlight MT Light"/>
              <a:cs typeface="Footlight MT Light"/>
            </a:endParaRPr>
          </a:p>
        </p:txBody>
      </p:sp>
      <p:sp>
        <p:nvSpPr>
          <p:cNvPr id="6147" name="Rectangle 3"/>
          <p:cNvSpPr>
            <a:spLocks noGrp="1" noChangeArrowheads="1"/>
          </p:cNvSpPr>
          <p:nvPr>
            <p:ph type="body" idx="1"/>
          </p:nvPr>
        </p:nvSpPr>
        <p:spPr/>
        <p:txBody>
          <a:bodyPr/>
          <a:lstStyle/>
          <a:p>
            <a:pPr lvl="0"/>
            <a:r>
              <a:rPr lang="en-US" dirty="0">
                <a:latin typeface="Footlight MT Light"/>
                <a:cs typeface="Footlight MT Light"/>
              </a:rPr>
              <a:t>I couldn't do </a:t>
            </a:r>
            <a:r>
              <a:rPr lang="en-US" dirty="0" err="1" smtClean="0">
                <a:latin typeface="Footlight MT Light"/>
                <a:cs typeface="Footlight MT Light"/>
              </a:rPr>
              <a:t>dy</a:t>
            </a:r>
            <a:r>
              <a:rPr lang="en-US" dirty="0" smtClean="0">
                <a:latin typeface="Footlight MT Light"/>
                <a:cs typeface="Footlight MT Light"/>
              </a:rPr>
              <a:t>/dx, </a:t>
            </a:r>
            <a:r>
              <a:rPr lang="en-US" dirty="0">
                <a:latin typeface="Footlight MT Light"/>
                <a:cs typeface="Footlight MT Light"/>
              </a:rPr>
              <a:t>and as soon as I hit university it changed, and I don't know what made me change from </a:t>
            </a:r>
            <a:r>
              <a:rPr lang="en-US" dirty="0" smtClean="0">
                <a:latin typeface="Footlight MT Light"/>
                <a:cs typeface="Footlight MT Light"/>
              </a:rPr>
              <a:t/>
            </a:r>
            <a:br>
              <a:rPr lang="en-US" dirty="0" smtClean="0">
                <a:latin typeface="Footlight MT Light"/>
                <a:cs typeface="Footlight MT Light"/>
              </a:rPr>
            </a:br>
            <a:r>
              <a:rPr lang="en-US" i="1" dirty="0" smtClean="0">
                <a:latin typeface="Footlight MT Light"/>
                <a:cs typeface="Footlight MT Light"/>
              </a:rPr>
              <a:t>f </a:t>
            </a:r>
            <a:r>
              <a:rPr lang="en-US" i="1" dirty="0" smtClean="0">
                <a:latin typeface="+mj-lt"/>
                <a:cs typeface="Footlight MT Light"/>
              </a:rPr>
              <a:t>’</a:t>
            </a:r>
            <a:r>
              <a:rPr lang="en-US" i="1" dirty="0" smtClean="0">
                <a:latin typeface="Footlight MT Light"/>
                <a:cs typeface="Footlight MT Light"/>
              </a:rPr>
              <a:t>(</a:t>
            </a:r>
            <a:r>
              <a:rPr lang="en-US" i="1" dirty="0">
                <a:latin typeface="Footlight MT Light"/>
                <a:cs typeface="Footlight MT Light"/>
              </a:rPr>
              <a:t>x)</a:t>
            </a:r>
            <a:r>
              <a:rPr lang="en-US" dirty="0">
                <a:latin typeface="Footlight MT Light"/>
                <a:cs typeface="Footlight MT Light"/>
              </a:rPr>
              <a:t> because through school, sixth and seventh form, </a:t>
            </a:r>
            <a:r>
              <a:rPr lang="en-US" dirty="0" smtClean="0">
                <a:latin typeface="Footlight MT Light"/>
                <a:cs typeface="Footlight MT Light"/>
              </a:rPr>
              <a:t/>
            </a:r>
            <a:br>
              <a:rPr lang="en-US" dirty="0" smtClean="0">
                <a:latin typeface="Footlight MT Light"/>
                <a:cs typeface="Footlight MT Light"/>
              </a:rPr>
            </a:br>
            <a:r>
              <a:rPr lang="en-US" i="1" dirty="0" smtClean="0">
                <a:latin typeface="Footlight MT Light"/>
                <a:cs typeface="Footlight MT Light"/>
              </a:rPr>
              <a:t>f </a:t>
            </a:r>
            <a:r>
              <a:rPr lang="en-US" i="1" dirty="0" smtClean="0">
                <a:cs typeface="Footlight MT Light"/>
              </a:rPr>
              <a:t>’</a:t>
            </a:r>
            <a:r>
              <a:rPr lang="en-US" i="1" dirty="0" smtClean="0">
                <a:latin typeface="Footlight MT Light"/>
                <a:cs typeface="Footlight MT Light"/>
              </a:rPr>
              <a:t>(</a:t>
            </a:r>
            <a:r>
              <a:rPr lang="en-US" i="1" dirty="0">
                <a:latin typeface="Footlight MT Light"/>
                <a:cs typeface="Footlight MT Light"/>
              </a:rPr>
              <a:t>x)</a:t>
            </a:r>
            <a:r>
              <a:rPr lang="en-US" dirty="0">
                <a:latin typeface="Footlight MT Light"/>
                <a:cs typeface="Footlight MT Light"/>
              </a:rPr>
              <a:t> was, I mean, that's what I worked with. I liked that. And then all of sudden it became necessary to use this form although I got completely stumped in first year calculus with it. And it took me a long time to figure it out, but once I did it was great, like a revelation.</a:t>
            </a:r>
            <a:r>
              <a:rPr lang="en-AU" dirty="0">
                <a:latin typeface="Footlight MT Light"/>
                <a:cs typeface="Footlight MT Light"/>
              </a:rPr>
              <a:t> </a:t>
            </a:r>
          </a:p>
          <a:p>
            <a:pPr lvl="1"/>
            <a:endParaRPr lang="en-US" b="1" dirty="0">
              <a:latin typeface="Verdana" charset="0"/>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
        <p:nvSpPr>
          <p:cNvPr id="8" name="Rectangle 7"/>
          <p:cNvSpPr/>
          <p:nvPr/>
        </p:nvSpPr>
        <p:spPr>
          <a:xfrm>
            <a:off x="539552" y="6093296"/>
            <a:ext cx="8280920" cy="523220"/>
          </a:xfrm>
          <a:prstGeom prst="rect">
            <a:avLst/>
          </a:prstGeom>
        </p:spPr>
        <p:txBody>
          <a:bodyPr wrap="square">
            <a:spAutoFit/>
          </a:bodyPr>
          <a:lstStyle/>
          <a:p>
            <a:r>
              <a:rPr lang="en-US" sz="1400" dirty="0" err="1">
                <a:latin typeface="Footlight MT Light"/>
                <a:cs typeface="Footlight MT Light"/>
              </a:rPr>
              <a:t>Chinnappan</a:t>
            </a:r>
            <a:r>
              <a:rPr lang="en-US" sz="1400" dirty="0">
                <a:latin typeface="Footlight MT Light"/>
                <a:cs typeface="Footlight MT Light"/>
              </a:rPr>
              <a:t>, M., &amp; </a:t>
            </a:r>
            <a:r>
              <a:rPr lang="en-US" sz="1400" dirty="0" smtClean="0">
                <a:latin typeface="Footlight MT Light"/>
                <a:cs typeface="Footlight MT Light"/>
              </a:rPr>
              <a:t>Thomas</a:t>
            </a:r>
            <a:r>
              <a:rPr lang="en-US" sz="1400" dirty="0">
                <a:latin typeface="Footlight MT Light"/>
                <a:cs typeface="Footlight MT Light"/>
              </a:rPr>
              <a:t>, M. O. J. (2003). Teachers’ function schemas and their role in </a:t>
            </a:r>
            <a:r>
              <a:rPr lang="en-US" sz="1400" dirty="0" err="1">
                <a:latin typeface="Footlight MT Light"/>
                <a:cs typeface="Footlight MT Light"/>
              </a:rPr>
              <a:t>modelling</a:t>
            </a:r>
            <a:r>
              <a:rPr lang="en-US" sz="1400" dirty="0">
                <a:latin typeface="Footlight MT Light"/>
                <a:cs typeface="Footlight MT Light"/>
              </a:rPr>
              <a:t>. </a:t>
            </a:r>
            <a:r>
              <a:rPr lang="en-US" sz="1400" i="1" dirty="0">
                <a:latin typeface="Footlight MT Light"/>
                <a:cs typeface="Footlight MT Light"/>
              </a:rPr>
              <a:t>Mathematics Education Research Journal, 15</a:t>
            </a:r>
            <a:r>
              <a:rPr lang="en-US" sz="1400" dirty="0">
                <a:latin typeface="Footlight MT Light"/>
                <a:cs typeface="Footlight MT Light"/>
              </a:rPr>
              <a:t>(2), 151–170.</a:t>
            </a:r>
            <a:r>
              <a:rPr lang="en-AU" sz="1400" dirty="0">
                <a:latin typeface="Footlight MT Light"/>
                <a:cs typeface="Footlight MT Light"/>
              </a:rPr>
              <a:t> </a:t>
            </a:r>
            <a:endParaRPr lang="en-US" sz="1400" dirty="0">
              <a:latin typeface="Footlight MT Light"/>
              <a:cs typeface="Footlight MT Light"/>
            </a:endParaRPr>
          </a:p>
        </p:txBody>
      </p:sp>
    </p:spTree>
    <p:extLst>
      <p:ext uri="{BB962C8B-B14F-4D97-AF65-F5344CB8AC3E}">
        <p14:creationId xmlns:p14="http://schemas.microsoft.com/office/powerpoint/2010/main" val="325449290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457200" y="2369798"/>
            <a:ext cx="8229600" cy="1368765"/>
          </a:xfrm>
        </p:spPr>
        <p:txBody>
          <a:bodyPr/>
          <a:lstStyle/>
          <a:p>
            <a:pPr>
              <a:lnSpc>
                <a:spcPct val="90000"/>
              </a:lnSpc>
              <a:buFontTx/>
              <a:buNone/>
            </a:pPr>
            <a:r>
              <a:rPr lang="en-NZ" dirty="0"/>
              <a:t>	</a:t>
            </a:r>
            <a:r>
              <a:rPr lang="en-NZ" dirty="0">
                <a:solidFill>
                  <a:srgbClr val="000000"/>
                </a:solidFill>
                <a:latin typeface="Footlight MT Light"/>
                <a:cs typeface="Footlight MT Light"/>
              </a:rPr>
              <a:t>If </a:t>
            </a:r>
            <a:r>
              <a:rPr lang="en-NZ" i="1" dirty="0">
                <a:solidFill>
                  <a:srgbClr val="000000"/>
                </a:solidFill>
                <a:latin typeface="Footlight MT Light"/>
                <a:cs typeface="Footlight MT Light"/>
              </a:rPr>
              <a:t>F</a:t>
            </a:r>
            <a:r>
              <a:rPr lang="en-NZ" dirty="0">
                <a:solidFill>
                  <a:srgbClr val="000000"/>
                </a:solidFill>
                <a:latin typeface="Footlight MT Light"/>
                <a:cs typeface="Footlight MT Light"/>
              </a:rPr>
              <a:t>(</a:t>
            </a:r>
            <a:r>
              <a:rPr lang="en-NZ" i="1" dirty="0">
                <a:solidFill>
                  <a:srgbClr val="000000"/>
                </a:solidFill>
                <a:latin typeface="Footlight MT Light"/>
                <a:cs typeface="Footlight MT Light"/>
              </a:rPr>
              <a:t>x</a:t>
            </a:r>
            <a:r>
              <a:rPr lang="en-NZ" dirty="0">
                <a:solidFill>
                  <a:srgbClr val="000000"/>
                </a:solidFill>
                <a:latin typeface="Footlight MT Light"/>
                <a:cs typeface="Footlight MT Light"/>
              </a:rPr>
              <a:t>) is defined on [</a:t>
            </a:r>
            <a:r>
              <a:rPr lang="en-NZ" i="1" dirty="0">
                <a:solidFill>
                  <a:srgbClr val="000000"/>
                </a:solidFill>
                <a:latin typeface="Footlight MT Light"/>
                <a:cs typeface="Footlight MT Light"/>
              </a:rPr>
              <a:t>a,b</a:t>
            </a:r>
            <a:r>
              <a:rPr lang="en-NZ" dirty="0">
                <a:solidFill>
                  <a:srgbClr val="000000"/>
                </a:solidFill>
                <a:latin typeface="Footlight MT Light"/>
                <a:cs typeface="Footlight MT Light"/>
              </a:rPr>
              <a:t>] and continuous on (</a:t>
            </a:r>
            <a:r>
              <a:rPr lang="en-NZ" i="1" dirty="0">
                <a:solidFill>
                  <a:srgbClr val="000000"/>
                </a:solidFill>
                <a:latin typeface="Footlight MT Light"/>
                <a:cs typeface="Footlight MT Light"/>
              </a:rPr>
              <a:t>a,b</a:t>
            </a:r>
            <a:r>
              <a:rPr lang="en-NZ" dirty="0">
                <a:solidFill>
                  <a:srgbClr val="000000"/>
                </a:solidFill>
                <a:latin typeface="Footlight MT Light"/>
                <a:cs typeface="Footlight MT Light"/>
              </a:rPr>
              <a:t>) then for any </a:t>
            </a:r>
            <a:r>
              <a:rPr lang="en-NZ" i="1" dirty="0">
                <a:solidFill>
                  <a:srgbClr val="000000"/>
                </a:solidFill>
                <a:latin typeface="Footlight MT Light"/>
                <a:cs typeface="Footlight MT Light"/>
              </a:rPr>
              <a:t>N</a:t>
            </a:r>
            <a:r>
              <a:rPr lang="en-NZ" dirty="0">
                <a:solidFill>
                  <a:srgbClr val="000000"/>
                </a:solidFill>
                <a:latin typeface="Footlight MT Light"/>
                <a:cs typeface="Footlight MT Light"/>
              </a:rPr>
              <a:t> between </a:t>
            </a:r>
            <a:r>
              <a:rPr lang="en-NZ" i="1" dirty="0">
                <a:solidFill>
                  <a:srgbClr val="000000"/>
                </a:solidFill>
                <a:latin typeface="Footlight MT Light"/>
                <a:cs typeface="Footlight MT Light"/>
              </a:rPr>
              <a:t>F</a:t>
            </a:r>
            <a:r>
              <a:rPr lang="en-NZ" dirty="0">
                <a:solidFill>
                  <a:srgbClr val="000000"/>
                </a:solidFill>
                <a:latin typeface="Footlight MT Light"/>
                <a:cs typeface="Footlight MT Light"/>
              </a:rPr>
              <a:t>(</a:t>
            </a:r>
            <a:r>
              <a:rPr lang="en-NZ" i="1" dirty="0">
                <a:solidFill>
                  <a:srgbClr val="000000"/>
                </a:solidFill>
                <a:latin typeface="Footlight MT Light"/>
                <a:cs typeface="Footlight MT Light"/>
              </a:rPr>
              <a:t>a</a:t>
            </a:r>
            <a:r>
              <a:rPr lang="en-NZ" dirty="0">
                <a:solidFill>
                  <a:srgbClr val="000000"/>
                </a:solidFill>
                <a:latin typeface="Footlight MT Light"/>
                <a:cs typeface="Footlight MT Light"/>
              </a:rPr>
              <a:t>) and </a:t>
            </a:r>
            <a:r>
              <a:rPr lang="en-NZ" i="1" dirty="0">
                <a:solidFill>
                  <a:srgbClr val="000000"/>
                </a:solidFill>
                <a:latin typeface="Footlight MT Light"/>
                <a:cs typeface="Footlight MT Light"/>
              </a:rPr>
              <a:t>F</a:t>
            </a:r>
            <a:r>
              <a:rPr lang="en-NZ" dirty="0">
                <a:solidFill>
                  <a:srgbClr val="000000"/>
                </a:solidFill>
                <a:latin typeface="Footlight MT Light"/>
                <a:cs typeface="Footlight MT Light"/>
              </a:rPr>
              <a:t>(</a:t>
            </a:r>
            <a:r>
              <a:rPr lang="en-NZ" i="1" dirty="0">
                <a:solidFill>
                  <a:srgbClr val="000000"/>
                </a:solidFill>
                <a:latin typeface="Footlight MT Light"/>
                <a:cs typeface="Footlight MT Light"/>
              </a:rPr>
              <a:t>b</a:t>
            </a:r>
            <a:r>
              <a:rPr lang="en-NZ" dirty="0">
                <a:solidFill>
                  <a:srgbClr val="000000"/>
                </a:solidFill>
                <a:latin typeface="Footlight MT Light"/>
                <a:cs typeface="Footlight MT Light"/>
              </a:rPr>
              <a:t>) there is some point </a:t>
            </a:r>
            <a:r>
              <a:rPr lang="en-NZ" i="1" dirty="0" smtClean="0">
                <a:solidFill>
                  <a:srgbClr val="000000"/>
                </a:solidFill>
                <a:latin typeface="Footlight MT Light"/>
                <a:cs typeface="Footlight MT Light"/>
              </a:rPr>
              <a:t>c </a:t>
            </a:r>
            <a:r>
              <a:rPr lang="en-NZ" dirty="0" smtClean="0">
                <a:solidFill>
                  <a:srgbClr val="000000"/>
                </a:solidFill>
                <a:latin typeface="Footlight MT Light"/>
                <a:cs typeface="Footlight MT Light"/>
              </a:rPr>
              <a:t> </a:t>
            </a:r>
            <a:r>
              <a:rPr lang="en-NZ" dirty="0">
                <a:solidFill>
                  <a:srgbClr val="000000"/>
                </a:solidFill>
                <a:latin typeface="Footlight MT Light"/>
                <a:cs typeface="Footlight MT Light"/>
              </a:rPr>
              <a:t>between </a:t>
            </a:r>
            <a:r>
              <a:rPr lang="en-NZ" i="1" dirty="0">
                <a:solidFill>
                  <a:srgbClr val="000000"/>
                </a:solidFill>
                <a:latin typeface="Footlight MT Light"/>
                <a:cs typeface="Footlight MT Light"/>
              </a:rPr>
              <a:t>a</a:t>
            </a:r>
            <a:r>
              <a:rPr lang="en-NZ" dirty="0">
                <a:solidFill>
                  <a:srgbClr val="000000"/>
                </a:solidFill>
                <a:latin typeface="Footlight MT Light"/>
                <a:cs typeface="Footlight MT Light"/>
              </a:rPr>
              <a:t> and </a:t>
            </a:r>
            <a:r>
              <a:rPr lang="en-NZ" i="1" dirty="0">
                <a:solidFill>
                  <a:srgbClr val="000000"/>
                </a:solidFill>
                <a:latin typeface="Footlight MT Light"/>
                <a:cs typeface="Footlight MT Light"/>
              </a:rPr>
              <a:t>b</a:t>
            </a:r>
            <a:r>
              <a:rPr lang="en-NZ" dirty="0">
                <a:solidFill>
                  <a:srgbClr val="000000"/>
                </a:solidFill>
                <a:latin typeface="Footlight MT Light"/>
                <a:cs typeface="Footlight MT Light"/>
              </a:rPr>
              <a:t> for which </a:t>
            </a:r>
            <a:r>
              <a:rPr lang="en-NZ" i="1" dirty="0">
                <a:solidFill>
                  <a:srgbClr val="000000"/>
                </a:solidFill>
                <a:latin typeface="Footlight MT Light"/>
                <a:cs typeface="Footlight MT Light"/>
              </a:rPr>
              <a:t>F</a:t>
            </a:r>
            <a:r>
              <a:rPr lang="en-NZ" dirty="0">
                <a:solidFill>
                  <a:srgbClr val="000000"/>
                </a:solidFill>
                <a:latin typeface="Footlight MT Light"/>
                <a:cs typeface="Footlight MT Light"/>
              </a:rPr>
              <a:t>(</a:t>
            </a:r>
            <a:r>
              <a:rPr lang="en-NZ" i="1" dirty="0">
                <a:solidFill>
                  <a:srgbClr val="000000"/>
                </a:solidFill>
                <a:latin typeface="Footlight MT Light"/>
                <a:cs typeface="Footlight MT Light"/>
              </a:rPr>
              <a:t>c</a:t>
            </a:r>
            <a:r>
              <a:rPr lang="en-NZ" dirty="0">
                <a:solidFill>
                  <a:srgbClr val="000000"/>
                </a:solidFill>
                <a:latin typeface="Footlight MT Light"/>
                <a:cs typeface="Footlight MT Light"/>
              </a:rPr>
              <a:t>) = </a:t>
            </a:r>
            <a:r>
              <a:rPr lang="en-NZ" i="1" dirty="0" smtClean="0">
                <a:solidFill>
                  <a:srgbClr val="000000"/>
                </a:solidFill>
                <a:latin typeface="Footlight MT Light"/>
                <a:cs typeface="Footlight MT Light"/>
              </a:rPr>
              <a:t>N</a:t>
            </a:r>
            <a:endParaRPr lang="en-NZ" dirty="0">
              <a:solidFill>
                <a:srgbClr val="000000"/>
              </a:solidFill>
              <a:latin typeface="Footlight MT Light"/>
              <a:cs typeface="Footlight MT Light"/>
            </a:endParaRPr>
          </a:p>
          <a:p>
            <a:pPr>
              <a:lnSpc>
                <a:spcPct val="90000"/>
              </a:lnSpc>
              <a:buFontTx/>
              <a:buNone/>
            </a:pPr>
            <a:endParaRPr lang="en-NZ" dirty="0"/>
          </a:p>
        </p:txBody>
      </p:sp>
      <p:sp>
        <p:nvSpPr>
          <p:cNvPr id="33800" name="Text Box 8"/>
          <p:cNvSpPr txBox="1">
            <a:spLocks noChangeArrowheads="1"/>
          </p:cNvSpPr>
          <p:nvPr/>
        </p:nvSpPr>
        <p:spPr bwMode="auto">
          <a:xfrm>
            <a:off x="5416550" y="6042025"/>
            <a:ext cx="184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NZ" sz="2400">
              <a:latin typeface="Times New Roman" charset="0"/>
            </a:endParaRPr>
          </a:p>
          <a:p>
            <a:endParaRPr lang="en-NZ" sz="2400">
              <a:latin typeface="Times New Roman" charset="0"/>
            </a:endParaRPr>
          </a:p>
        </p:txBody>
      </p:sp>
      <p:grpSp>
        <p:nvGrpSpPr>
          <p:cNvPr id="33828" name="Group 36"/>
          <p:cNvGrpSpPr>
            <a:grpSpLocks/>
          </p:cNvGrpSpPr>
          <p:nvPr/>
        </p:nvGrpSpPr>
        <p:grpSpPr bwMode="auto">
          <a:xfrm>
            <a:off x="1403350" y="3141663"/>
            <a:ext cx="6067425" cy="3240087"/>
            <a:chOff x="872" y="2160"/>
            <a:chExt cx="3822" cy="2041"/>
          </a:xfrm>
        </p:grpSpPr>
        <p:sp>
          <p:nvSpPr>
            <p:cNvPr id="33804" name="Text Box 12"/>
            <p:cNvSpPr txBox="1">
              <a:spLocks noChangeArrowheads="1"/>
            </p:cNvSpPr>
            <p:nvPr/>
          </p:nvSpPr>
          <p:spPr bwMode="auto">
            <a:xfrm>
              <a:off x="2200" y="2160"/>
              <a:ext cx="260" cy="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NZ" sz="7200">
                  <a:latin typeface="Times New Roman" charset="0"/>
                </a:rPr>
                <a:t>.</a:t>
              </a:r>
            </a:p>
          </p:txBody>
        </p:sp>
        <p:sp>
          <p:nvSpPr>
            <p:cNvPr id="33797" name="Line 5"/>
            <p:cNvSpPr>
              <a:spLocks noChangeShapeType="1"/>
            </p:cNvSpPr>
            <p:nvPr/>
          </p:nvSpPr>
          <p:spPr bwMode="auto">
            <a:xfrm>
              <a:off x="975" y="3929"/>
              <a:ext cx="3719"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798" name="Line 6"/>
            <p:cNvSpPr>
              <a:spLocks noChangeShapeType="1"/>
            </p:cNvSpPr>
            <p:nvPr/>
          </p:nvSpPr>
          <p:spPr bwMode="auto">
            <a:xfrm flipV="1">
              <a:off x="1383" y="2523"/>
              <a:ext cx="1" cy="167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799" name="Text Box 7"/>
            <p:cNvSpPr txBox="1">
              <a:spLocks noChangeArrowheads="1"/>
            </p:cNvSpPr>
            <p:nvPr/>
          </p:nvSpPr>
          <p:spPr bwMode="auto">
            <a:xfrm>
              <a:off x="2142" y="3896"/>
              <a:ext cx="29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sz="2400">
                  <a:latin typeface="Times New Roman" charset="0"/>
                </a:rPr>
                <a:t>  a</a:t>
              </a:r>
            </a:p>
          </p:txBody>
        </p:sp>
        <p:sp>
          <p:nvSpPr>
            <p:cNvPr id="33803" name="Text Box 11"/>
            <p:cNvSpPr txBox="1">
              <a:spLocks noChangeArrowheads="1"/>
            </p:cNvSpPr>
            <p:nvPr/>
          </p:nvSpPr>
          <p:spPr bwMode="auto">
            <a:xfrm>
              <a:off x="3276" y="3896"/>
              <a:ext cx="3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sz="2400">
                  <a:latin typeface="Times New Roman" charset="0"/>
                </a:rPr>
                <a:t>  b</a:t>
              </a:r>
            </a:p>
          </p:txBody>
        </p:sp>
        <p:sp>
          <p:nvSpPr>
            <p:cNvPr id="33807" name="Text Box 15"/>
            <p:cNvSpPr txBox="1">
              <a:spLocks noChangeArrowheads="1"/>
            </p:cNvSpPr>
            <p:nvPr/>
          </p:nvSpPr>
          <p:spPr bwMode="auto">
            <a:xfrm>
              <a:off x="3366" y="2853"/>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sz="2400">
                  <a:latin typeface="Times New Roman" charset="0"/>
                </a:rPr>
                <a:t>o</a:t>
              </a:r>
            </a:p>
          </p:txBody>
        </p:sp>
        <p:sp>
          <p:nvSpPr>
            <p:cNvPr id="33809" name="Text Box 17"/>
            <p:cNvSpPr txBox="1">
              <a:spLocks noChangeArrowheads="1"/>
            </p:cNvSpPr>
            <p:nvPr/>
          </p:nvSpPr>
          <p:spPr bwMode="auto">
            <a:xfrm>
              <a:off x="2232" y="2853"/>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sz="2400">
                  <a:latin typeface="Times New Roman" charset="0"/>
                </a:rPr>
                <a:t>o</a:t>
              </a:r>
            </a:p>
          </p:txBody>
        </p:sp>
        <p:sp>
          <p:nvSpPr>
            <p:cNvPr id="33811" name="Line 19"/>
            <p:cNvSpPr>
              <a:spLocks noChangeShapeType="1"/>
            </p:cNvSpPr>
            <p:nvPr/>
          </p:nvSpPr>
          <p:spPr bwMode="auto">
            <a:xfrm>
              <a:off x="2381" y="3022"/>
              <a:ext cx="1043" cy="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814" name="Text Box 22"/>
            <p:cNvSpPr txBox="1">
              <a:spLocks noChangeArrowheads="1"/>
            </p:cNvSpPr>
            <p:nvPr/>
          </p:nvSpPr>
          <p:spPr bwMode="auto">
            <a:xfrm>
              <a:off x="3366" y="2890"/>
              <a:ext cx="260" cy="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sz="7200" dirty="0">
                  <a:latin typeface="Times New Roman" charset="0"/>
                </a:rPr>
                <a:t>.</a:t>
              </a:r>
            </a:p>
          </p:txBody>
        </p:sp>
        <p:sp>
          <p:nvSpPr>
            <p:cNvPr id="33816" name="Text Box 24"/>
            <p:cNvSpPr txBox="1">
              <a:spLocks noChangeArrowheads="1"/>
            </p:cNvSpPr>
            <p:nvPr/>
          </p:nvSpPr>
          <p:spPr bwMode="auto">
            <a:xfrm>
              <a:off x="872" y="2536"/>
              <a:ext cx="4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sz="2400">
                  <a:latin typeface="Times New Roman" charset="0"/>
                </a:rPr>
                <a:t>F(a)</a:t>
              </a:r>
            </a:p>
          </p:txBody>
        </p:sp>
        <p:sp>
          <p:nvSpPr>
            <p:cNvPr id="33818" name="Text Box 26"/>
            <p:cNvSpPr txBox="1">
              <a:spLocks noChangeArrowheads="1"/>
            </p:cNvSpPr>
            <p:nvPr/>
          </p:nvSpPr>
          <p:spPr bwMode="auto">
            <a:xfrm>
              <a:off x="872" y="3261"/>
              <a:ext cx="4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sz="2400">
                  <a:latin typeface="Times New Roman" charset="0"/>
                </a:rPr>
                <a:t>F(b)</a:t>
              </a:r>
            </a:p>
          </p:txBody>
        </p:sp>
        <p:sp>
          <p:nvSpPr>
            <p:cNvPr id="33819" name="Line 27"/>
            <p:cNvSpPr>
              <a:spLocks noChangeShapeType="1"/>
            </p:cNvSpPr>
            <p:nvPr/>
          </p:nvSpPr>
          <p:spPr bwMode="auto">
            <a:xfrm>
              <a:off x="1338" y="2704"/>
              <a:ext cx="91"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820" name="Line 28"/>
            <p:cNvSpPr>
              <a:spLocks noChangeShapeType="1"/>
            </p:cNvSpPr>
            <p:nvPr/>
          </p:nvSpPr>
          <p:spPr bwMode="auto">
            <a:xfrm>
              <a:off x="1338" y="3430"/>
              <a:ext cx="91"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821" name="Line 29"/>
            <p:cNvSpPr>
              <a:spLocks noChangeShapeType="1"/>
            </p:cNvSpPr>
            <p:nvPr/>
          </p:nvSpPr>
          <p:spPr bwMode="auto">
            <a:xfrm>
              <a:off x="2336" y="3884"/>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822" name="Line 30"/>
            <p:cNvSpPr>
              <a:spLocks noChangeShapeType="1"/>
            </p:cNvSpPr>
            <p:nvPr/>
          </p:nvSpPr>
          <p:spPr bwMode="auto">
            <a:xfrm>
              <a:off x="3470" y="3884"/>
              <a:ext cx="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825" name="Text Box 33"/>
            <p:cNvSpPr txBox="1">
              <a:spLocks noChangeArrowheads="1"/>
            </p:cNvSpPr>
            <p:nvPr/>
          </p:nvSpPr>
          <p:spPr bwMode="auto">
            <a:xfrm>
              <a:off x="1189" y="3896"/>
              <a:ext cx="2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NZ" sz="2400">
                  <a:latin typeface="Times New Roman" charset="0"/>
                </a:rPr>
                <a:t>0</a:t>
              </a:r>
            </a:p>
          </p:txBody>
        </p:sp>
      </p:grpSp>
      <p:sp>
        <p:nvSpPr>
          <p:cNvPr id="23" name="Title 1"/>
          <p:cNvSpPr>
            <a:spLocks noGrp="1"/>
          </p:cNvSpPr>
          <p:nvPr>
            <p:ph type="title"/>
          </p:nvPr>
        </p:nvSpPr>
        <p:spPr/>
        <p:txBody>
          <a:bodyPr/>
          <a:lstStyle/>
          <a:p>
            <a:r>
              <a:rPr lang="en-US" sz="3000" b="1" dirty="0" smtClean="0"/>
              <a:t/>
            </a:r>
            <a:br>
              <a:rPr lang="en-US" sz="3000" b="1" dirty="0" smtClean="0"/>
            </a:br>
            <a:r>
              <a:rPr lang="en-US" sz="3000" b="1" dirty="0" smtClean="0">
                <a:latin typeface="Footlight MT Light"/>
                <a:cs typeface="Footlight MT Light"/>
              </a:rPr>
              <a:t>The Need for Care</a:t>
            </a:r>
            <a:r>
              <a:rPr lang="en-AU" sz="3200" b="1" dirty="0" smtClean="0"/>
              <a:t/>
            </a:r>
            <a:br>
              <a:rPr lang="en-AU" sz="3200" b="1" dirty="0" smtClean="0"/>
            </a:br>
            <a:endParaRPr lang="en-US" sz="3200" dirty="0"/>
          </a:p>
        </p:txBody>
      </p:sp>
      <p:sp>
        <p:nvSpPr>
          <p:cNvPr id="22"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
        <p:nvSpPr>
          <p:cNvPr id="2" name="TextBox 1"/>
          <p:cNvSpPr txBox="1"/>
          <p:nvPr/>
        </p:nvSpPr>
        <p:spPr>
          <a:xfrm>
            <a:off x="1835696" y="4653136"/>
            <a:ext cx="360040" cy="461665"/>
          </a:xfrm>
          <a:prstGeom prst="rect">
            <a:avLst/>
          </a:prstGeom>
          <a:noFill/>
        </p:spPr>
        <p:txBody>
          <a:bodyPr wrap="square" rtlCol="0">
            <a:spAutoFit/>
          </a:bodyPr>
          <a:lstStyle/>
          <a:p>
            <a:r>
              <a:rPr lang="en-US" i="1" dirty="0" smtClean="0"/>
              <a:t>N</a:t>
            </a:r>
            <a:endParaRPr lang="en-US" i="1" dirty="0"/>
          </a:p>
        </p:txBody>
      </p:sp>
    </p:spTree>
    <p:extLst>
      <p:ext uri="{BB962C8B-B14F-4D97-AF65-F5344CB8AC3E}">
        <p14:creationId xmlns:p14="http://schemas.microsoft.com/office/powerpoint/2010/main" val="2898012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3828"/>
                                        </p:tgtEl>
                                        <p:attrNameLst>
                                          <p:attrName>style.visibility</p:attrName>
                                        </p:attrNameLst>
                                      </p:cBhvr>
                                      <p:to>
                                        <p:strVal val="visible"/>
                                      </p:to>
                                    </p:set>
                                    <p:anim calcmode="lin" valueType="num">
                                      <p:cBhvr additive="base">
                                        <p:cTn id="7" dur="500" fill="hold"/>
                                        <p:tgtEl>
                                          <p:spTgt spid="33828"/>
                                        </p:tgtEl>
                                        <p:attrNameLst>
                                          <p:attrName>ppt_x</p:attrName>
                                        </p:attrNameLst>
                                      </p:cBhvr>
                                      <p:tavLst>
                                        <p:tav tm="0">
                                          <p:val>
                                            <p:strVal val="0-#ppt_w/2"/>
                                          </p:val>
                                        </p:tav>
                                        <p:tav tm="100000">
                                          <p:val>
                                            <p:strVal val="#ppt_x"/>
                                          </p:val>
                                        </p:tav>
                                      </p:tavLst>
                                    </p:anim>
                                    <p:anim calcmode="lin" valueType="num">
                                      <p:cBhvr additive="base">
                                        <p:cTn id="8" dur="500" fill="hold"/>
                                        <p:tgtEl>
                                          <p:spTgt spid="33828"/>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468748" y="1700808"/>
            <a:ext cx="8457538" cy="1143000"/>
          </a:xfrm>
        </p:spPr>
        <p:txBody>
          <a:bodyPr/>
          <a:lstStyle/>
          <a:p>
            <a:pPr algn="l"/>
            <a:r>
              <a:rPr lang="en-GB" sz="2800" b="0" dirty="0" smtClean="0">
                <a:solidFill>
                  <a:srgbClr val="000000"/>
                </a:solidFill>
                <a:latin typeface="Footlight MT Light"/>
                <a:cs typeface="Footlight MT Light"/>
              </a:rPr>
              <a:t>If </a:t>
            </a:r>
            <a:r>
              <a:rPr lang="en-GB" sz="2800" b="0" i="1" dirty="0">
                <a:solidFill>
                  <a:srgbClr val="000000"/>
                </a:solidFill>
                <a:latin typeface="Footlight MT Light"/>
                <a:cs typeface="Footlight MT Light"/>
              </a:rPr>
              <a:t>g</a:t>
            </a:r>
            <a:r>
              <a:rPr lang="en-GB" sz="2800" b="0" dirty="0">
                <a:solidFill>
                  <a:srgbClr val="000000"/>
                </a:solidFill>
                <a:latin typeface="Footlight MT Light"/>
                <a:cs typeface="Footlight MT Light"/>
              </a:rPr>
              <a:t>(</a:t>
            </a:r>
            <a:r>
              <a:rPr lang="en-GB" sz="2800" b="0" i="1" dirty="0">
                <a:solidFill>
                  <a:srgbClr val="000000"/>
                </a:solidFill>
                <a:latin typeface="Footlight MT Light"/>
                <a:cs typeface="Footlight MT Light"/>
              </a:rPr>
              <a:t>a</a:t>
            </a:r>
            <a:r>
              <a:rPr lang="en-GB" sz="2800" b="0" dirty="0">
                <a:solidFill>
                  <a:srgbClr val="000000"/>
                </a:solidFill>
                <a:latin typeface="Footlight MT Light"/>
                <a:cs typeface="Footlight MT Light"/>
              </a:rPr>
              <a:t>) = 0 then the </a:t>
            </a:r>
            <a:r>
              <a:rPr lang="en-GB" sz="2800" b="0" i="1" dirty="0">
                <a:solidFill>
                  <a:srgbClr val="000000"/>
                </a:solidFill>
                <a:latin typeface="Footlight MT Light"/>
                <a:cs typeface="Footlight MT Light"/>
              </a:rPr>
              <a:t>rational</a:t>
            </a:r>
            <a:r>
              <a:rPr lang="en-GB" sz="2800" b="0" dirty="0">
                <a:solidFill>
                  <a:srgbClr val="000000"/>
                </a:solidFill>
                <a:latin typeface="Footlight MT Light"/>
                <a:cs typeface="Footlight MT Light"/>
              </a:rPr>
              <a:t> </a:t>
            </a:r>
            <a:r>
              <a:rPr lang="en-GB" sz="2800" b="0" dirty="0" smtClean="0">
                <a:solidFill>
                  <a:srgbClr val="000000"/>
                </a:solidFill>
                <a:latin typeface="Footlight MT Light"/>
                <a:cs typeface="Footlight MT Light"/>
              </a:rPr>
              <a:t>function                  </a:t>
            </a:r>
            <a:br>
              <a:rPr lang="en-GB" sz="2800" b="0" dirty="0" smtClean="0">
                <a:solidFill>
                  <a:srgbClr val="000000"/>
                </a:solidFill>
                <a:latin typeface="Footlight MT Light"/>
                <a:cs typeface="Footlight MT Light"/>
              </a:rPr>
            </a:br>
            <a:r>
              <a:rPr lang="en-GB" sz="2800" b="0" dirty="0" smtClean="0">
                <a:solidFill>
                  <a:srgbClr val="000000"/>
                </a:solidFill>
                <a:latin typeface="Footlight MT Light"/>
                <a:cs typeface="Footlight MT Light"/>
              </a:rPr>
              <a:t>(i.e. </a:t>
            </a:r>
            <a:r>
              <a:rPr lang="en-GB" sz="2800" b="0" i="1" dirty="0" smtClean="0">
                <a:solidFill>
                  <a:srgbClr val="000000"/>
                </a:solidFill>
                <a:latin typeface="Footlight MT Light"/>
                <a:cs typeface="Footlight MT Light"/>
              </a:rPr>
              <a:t>f</a:t>
            </a:r>
            <a:r>
              <a:rPr lang="en-GB" sz="2800" b="0" dirty="0">
                <a:solidFill>
                  <a:srgbClr val="000000"/>
                </a:solidFill>
                <a:latin typeface="Footlight MT Light"/>
                <a:cs typeface="Footlight MT Light"/>
              </a:rPr>
              <a:t>(</a:t>
            </a:r>
            <a:r>
              <a:rPr lang="en-GB" sz="2800" b="0" i="1" dirty="0">
                <a:solidFill>
                  <a:srgbClr val="000000"/>
                </a:solidFill>
                <a:latin typeface="Footlight MT Light"/>
                <a:cs typeface="Footlight MT Light"/>
              </a:rPr>
              <a:t>x</a:t>
            </a:r>
            <a:r>
              <a:rPr lang="en-GB" sz="2800" b="0" dirty="0">
                <a:solidFill>
                  <a:srgbClr val="000000"/>
                </a:solidFill>
                <a:latin typeface="Footlight MT Light"/>
                <a:cs typeface="Footlight MT Light"/>
              </a:rPr>
              <a:t>) and </a:t>
            </a:r>
            <a:r>
              <a:rPr lang="en-GB" sz="2800" b="0" i="1" dirty="0">
                <a:solidFill>
                  <a:srgbClr val="000000"/>
                </a:solidFill>
                <a:latin typeface="Footlight MT Light"/>
                <a:cs typeface="Footlight MT Light"/>
              </a:rPr>
              <a:t>g</a:t>
            </a:r>
            <a:r>
              <a:rPr lang="en-GB" sz="2800" b="0" dirty="0">
                <a:solidFill>
                  <a:srgbClr val="000000"/>
                </a:solidFill>
                <a:latin typeface="Footlight MT Light"/>
                <a:cs typeface="Footlight MT Light"/>
              </a:rPr>
              <a:t>(</a:t>
            </a:r>
            <a:r>
              <a:rPr lang="en-GB" sz="2800" b="0" i="1" dirty="0">
                <a:solidFill>
                  <a:srgbClr val="000000"/>
                </a:solidFill>
                <a:latin typeface="Footlight MT Light"/>
                <a:cs typeface="Footlight MT Light"/>
              </a:rPr>
              <a:t>x</a:t>
            </a:r>
            <a:r>
              <a:rPr lang="en-GB" sz="2800" b="0" dirty="0">
                <a:solidFill>
                  <a:srgbClr val="000000"/>
                </a:solidFill>
                <a:latin typeface="Footlight MT Light"/>
                <a:cs typeface="Footlight MT Light"/>
              </a:rPr>
              <a:t>) are polynomials) has a vertical asymptote at the point </a:t>
            </a:r>
            <a:r>
              <a:rPr lang="en-GB" sz="2800" b="0" i="1" dirty="0" smtClean="0">
                <a:solidFill>
                  <a:srgbClr val="000000"/>
                </a:solidFill>
                <a:latin typeface="Footlight MT Light"/>
                <a:cs typeface="Footlight MT Light"/>
              </a:rPr>
              <a:t>x </a:t>
            </a:r>
            <a:r>
              <a:rPr lang="en-GB" sz="2800" b="0" i="1" dirty="0">
                <a:solidFill>
                  <a:srgbClr val="000000"/>
                </a:solidFill>
                <a:latin typeface="Footlight MT Light"/>
                <a:cs typeface="Footlight MT Light"/>
              </a:rPr>
              <a:t>= </a:t>
            </a:r>
            <a:r>
              <a:rPr lang="en-GB" sz="2800" b="0" i="1" dirty="0" smtClean="0">
                <a:solidFill>
                  <a:srgbClr val="000000"/>
                </a:solidFill>
                <a:latin typeface="Footlight MT Light"/>
                <a:cs typeface="Footlight MT Light"/>
              </a:rPr>
              <a:t>a</a:t>
            </a:r>
            <a:endParaRPr lang="de-DE" sz="2800" b="0" dirty="0">
              <a:solidFill>
                <a:srgbClr val="000000"/>
              </a:solidFill>
              <a:latin typeface="Footlight MT Light"/>
              <a:cs typeface="Footlight MT Light"/>
            </a:endParaRPr>
          </a:p>
        </p:txBody>
      </p:sp>
      <p:sp>
        <p:nvSpPr>
          <p:cNvPr id="25088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250884" name="Object 4"/>
          <p:cNvGraphicFramePr>
            <a:graphicFrameLocks noChangeAspect="1"/>
          </p:cNvGraphicFramePr>
          <p:nvPr>
            <p:extLst>
              <p:ext uri="{D42A27DB-BD31-4B8C-83A1-F6EECF244321}">
                <p14:modId xmlns:p14="http://schemas.microsoft.com/office/powerpoint/2010/main" val="3202722955"/>
              </p:ext>
            </p:extLst>
          </p:nvPr>
        </p:nvGraphicFramePr>
        <p:xfrm>
          <a:off x="6078538" y="1495425"/>
          <a:ext cx="1323975" cy="698500"/>
        </p:xfrm>
        <a:graphic>
          <a:graphicData uri="http://schemas.openxmlformats.org/presentationml/2006/ole">
            <mc:AlternateContent xmlns:mc="http://schemas.openxmlformats.org/markup-compatibility/2006">
              <mc:Choice xmlns:v="urn:schemas-microsoft-com:vml" Requires="v">
                <p:oleObj spid="_x0000_s28949" name="Equation" r:id="rId3" imgW="787400" imgH="419100" progId="Equation.3">
                  <p:embed/>
                </p:oleObj>
              </mc:Choice>
              <mc:Fallback>
                <p:oleObj name="Equation" r:id="rId3" imgW="787400" imgH="419100" progId="Equation.3">
                  <p:embed/>
                  <p:pic>
                    <p:nvPicPr>
                      <p:cNvPr id="0" name=""/>
                      <p:cNvPicPr>
                        <a:picLocks noChangeAspect="1" noChangeArrowheads="1"/>
                      </p:cNvPicPr>
                      <p:nvPr/>
                    </p:nvPicPr>
                    <p:blipFill>
                      <a:blip r:embed="rId4"/>
                      <a:srcRect/>
                      <a:stretch>
                        <a:fillRect/>
                      </a:stretch>
                    </p:blipFill>
                    <p:spPr bwMode="auto">
                      <a:xfrm>
                        <a:off x="6078538" y="1495425"/>
                        <a:ext cx="1323975" cy="698500"/>
                      </a:xfrm>
                      <a:prstGeom prst="rect">
                        <a:avLst/>
                      </a:prstGeom>
                      <a:noFill/>
                    </p:spPr>
                  </p:pic>
                </p:oleObj>
              </mc:Fallback>
            </mc:AlternateContent>
          </a:graphicData>
        </a:graphic>
      </p:graphicFrame>
      <p:sp>
        <p:nvSpPr>
          <p:cNvPr id="250914" name="Text Box 34"/>
          <p:cNvSpPr txBox="1">
            <a:spLocks noChangeArrowheads="1"/>
          </p:cNvSpPr>
          <p:nvPr/>
        </p:nvSpPr>
        <p:spPr bwMode="auto">
          <a:xfrm>
            <a:off x="3492500" y="3429000"/>
            <a:ext cx="371475"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de-DE" sz="1200"/>
              <a:t>  </a:t>
            </a:r>
            <a:r>
              <a:rPr lang="de-DE" sz="1200">
                <a:latin typeface="Bookman Old Style" charset="0"/>
              </a:rPr>
              <a:t> </a:t>
            </a:r>
            <a:endParaRPr lang="de-DE"/>
          </a:p>
        </p:txBody>
      </p:sp>
      <p:grpSp>
        <p:nvGrpSpPr>
          <p:cNvPr id="250918" name="Group 38"/>
          <p:cNvGrpSpPr>
            <a:grpSpLocks/>
          </p:cNvGrpSpPr>
          <p:nvPr/>
        </p:nvGrpSpPr>
        <p:grpSpPr bwMode="auto">
          <a:xfrm>
            <a:off x="2409244" y="3266638"/>
            <a:ext cx="4176713" cy="3529012"/>
            <a:chOff x="3787" y="1001"/>
            <a:chExt cx="3600" cy="3168"/>
          </a:xfrm>
        </p:grpSpPr>
        <p:sp>
          <p:nvSpPr>
            <p:cNvPr id="250919" name="Line 39"/>
            <p:cNvSpPr>
              <a:spLocks noChangeShapeType="1"/>
            </p:cNvSpPr>
            <p:nvPr/>
          </p:nvSpPr>
          <p:spPr bwMode="auto">
            <a:xfrm>
              <a:off x="3787" y="3449"/>
              <a:ext cx="36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0920" name="Line 40"/>
            <p:cNvSpPr>
              <a:spLocks noChangeShapeType="1"/>
            </p:cNvSpPr>
            <p:nvPr/>
          </p:nvSpPr>
          <p:spPr bwMode="auto">
            <a:xfrm flipV="1">
              <a:off x="4651" y="1001"/>
              <a:ext cx="0" cy="316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0921" name="Line 41"/>
            <p:cNvSpPr>
              <a:spLocks noChangeShapeType="1"/>
            </p:cNvSpPr>
            <p:nvPr/>
          </p:nvSpPr>
          <p:spPr bwMode="auto">
            <a:xfrm>
              <a:off x="4651" y="287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22" name="Line 42"/>
            <p:cNvSpPr>
              <a:spLocks noChangeShapeType="1"/>
            </p:cNvSpPr>
            <p:nvPr/>
          </p:nvSpPr>
          <p:spPr bwMode="auto">
            <a:xfrm>
              <a:off x="4651" y="2873"/>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23" name="Line 43"/>
            <p:cNvSpPr>
              <a:spLocks noChangeShapeType="1"/>
            </p:cNvSpPr>
            <p:nvPr/>
          </p:nvSpPr>
          <p:spPr bwMode="auto">
            <a:xfrm>
              <a:off x="4507" y="2873"/>
              <a:ext cx="2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24" name="Line 44"/>
            <p:cNvSpPr>
              <a:spLocks noChangeShapeType="1"/>
            </p:cNvSpPr>
            <p:nvPr/>
          </p:nvSpPr>
          <p:spPr bwMode="auto">
            <a:xfrm>
              <a:off x="4507" y="2297"/>
              <a:ext cx="28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25" name="Line 45"/>
            <p:cNvSpPr>
              <a:spLocks noChangeShapeType="1"/>
            </p:cNvSpPr>
            <p:nvPr/>
          </p:nvSpPr>
          <p:spPr bwMode="auto">
            <a:xfrm>
              <a:off x="4507" y="2873"/>
              <a:ext cx="28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26" name="Line 46"/>
            <p:cNvSpPr>
              <a:spLocks noChangeShapeType="1"/>
            </p:cNvSpPr>
            <p:nvPr/>
          </p:nvSpPr>
          <p:spPr bwMode="auto">
            <a:xfrm>
              <a:off x="5227" y="3305"/>
              <a:ext cx="1"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27" name="Line 47"/>
            <p:cNvSpPr>
              <a:spLocks noChangeShapeType="1"/>
            </p:cNvSpPr>
            <p:nvPr/>
          </p:nvSpPr>
          <p:spPr bwMode="auto">
            <a:xfrm flipH="1">
              <a:off x="3899" y="2339"/>
              <a:ext cx="1296" cy="129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28" name="Oval 48"/>
            <p:cNvSpPr>
              <a:spLocks noChangeArrowheads="1"/>
            </p:cNvSpPr>
            <p:nvPr/>
          </p:nvSpPr>
          <p:spPr bwMode="auto">
            <a:xfrm flipH="1" flipV="1">
              <a:off x="5171" y="2242"/>
              <a:ext cx="144" cy="144"/>
            </a:xfrm>
            <a:prstGeom prst="ellipse">
              <a:avLst/>
            </a:prstGeom>
            <a:solidFill>
              <a:srgbClr val="FFFFFF"/>
            </a:solidFill>
            <a:ln w="12700">
              <a:solidFill>
                <a:srgbClr val="000000"/>
              </a:solidFill>
              <a:round/>
              <a:headEnd/>
              <a:tailEnd/>
            </a:ln>
          </p:spPr>
          <p:txBody>
            <a:bodyPr/>
            <a:lstStyle/>
            <a:p>
              <a:endParaRPr lang="en-US"/>
            </a:p>
          </p:txBody>
        </p:sp>
        <p:sp>
          <p:nvSpPr>
            <p:cNvPr id="250929" name="Line 49"/>
            <p:cNvSpPr>
              <a:spLocks noChangeShapeType="1"/>
            </p:cNvSpPr>
            <p:nvPr/>
          </p:nvSpPr>
          <p:spPr bwMode="auto">
            <a:xfrm flipV="1">
              <a:off x="5293" y="1098"/>
              <a:ext cx="1152" cy="115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930" name="Text Box 50"/>
            <p:cNvSpPr txBox="1">
              <a:spLocks noChangeArrowheads="1"/>
            </p:cNvSpPr>
            <p:nvPr/>
          </p:nvSpPr>
          <p:spPr bwMode="auto">
            <a:xfrm>
              <a:off x="5083" y="3593"/>
              <a:ext cx="288" cy="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de-DE" sz="1200"/>
                <a:t>1</a:t>
              </a:r>
              <a:endParaRPr lang="de-DE"/>
            </a:p>
          </p:txBody>
        </p:sp>
        <p:sp>
          <p:nvSpPr>
            <p:cNvPr id="250931" name="Text Box 51"/>
            <p:cNvSpPr txBox="1">
              <a:spLocks noChangeArrowheads="1"/>
            </p:cNvSpPr>
            <p:nvPr/>
          </p:nvSpPr>
          <p:spPr bwMode="auto">
            <a:xfrm>
              <a:off x="4219" y="2729"/>
              <a:ext cx="288" cy="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de-DE" sz="1200"/>
                <a:t>1</a:t>
              </a:r>
              <a:endParaRPr lang="de-DE"/>
            </a:p>
          </p:txBody>
        </p:sp>
        <p:sp>
          <p:nvSpPr>
            <p:cNvPr id="250932" name="Text Box 52"/>
            <p:cNvSpPr txBox="1">
              <a:spLocks noChangeArrowheads="1"/>
            </p:cNvSpPr>
            <p:nvPr/>
          </p:nvSpPr>
          <p:spPr bwMode="auto">
            <a:xfrm>
              <a:off x="4219" y="2153"/>
              <a:ext cx="288" cy="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de-DE" sz="1200"/>
                <a:t>2</a:t>
              </a:r>
              <a:endParaRPr lang="de-DE"/>
            </a:p>
          </p:txBody>
        </p:sp>
        <p:sp>
          <p:nvSpPr>
            <p:cNvPr id="250933" name="Line 53"/>
            <p:cNvSpPr>
              <a:spLocks noChangeShapeType="1"/>
            </p:cNvSpPr>
            <p:nvPr/>
          </p:nvSpPr>
          <p:spPr bwMode="auto">
            <a:xfrm>
              <a:off x="4507" y="2873"/>
              <a:ext cx="28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250934" name="Object 54"/>
            <p:cNvGraphicFramePr>
              <a:graphicFrameLocks noChangeAspect="1"/>
            </p:cNvGraphicFramePr>
            <p:nvPr/>
          </p:nvGraphicFramePr>
          <p:xfrm>
            <a:off x="5947" y="2153"/>
            <a:ext cx="896" cy="560"/>
          </p:xfrm>
          <a:graphic>
            <a:graphicData uri="http://schemas.openxmlformats.org/presentationml/2006/ole">
              <mc:AlternateContent xmlns:mc="http://schemas.openxmlformats.org/markup-compatibility/2006">
                <mc:Choice xmlns:v="urn:schemas-microsoft-com:vml" Requires="v">
                  <p:oleObj spid="_x0000_s28950" name="Equation" r:id="rId5" imgW="711000" imgH="444240" progId="Equation.3">
                    <p:embed/>
                  </p:oleObj>
                </mc:Choice>
                <mc:Fallback>
                  <p:oleObj name="Equation" r:id="rId5" imgW="71100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7" y="2153"/>
                          <a:ext cx="896"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4"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
        <p:nvSpPr>
          <p:cNvPr id="26" name="Title 1"/>
          <p:cNvSpPr txBox="1">
            <a:spLocks/>
          </p:cNvSpPr>
          <p:nvPr/>
        </p:nvSpPr>
        <p:spPr bwMode="auto">
          <a:xfrm>
            <a:off x="539552" y="90872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chemeClr val="tx2"/>
                </a:solidFill>
                <a:latin typeface="+mj-lt"/>
                <a:ea typeface="ＭＳ Ｐゴシック" charset="0"/>
                <a:cs typeface="+mj-cs"/>
              </a:defRPr>
            </a:lvl1pPr>
            <a:lvl2pPr algn="l" rtl="0" eaLnBrk="0" fontAlgn="base" hangingPunct="0">
              <a:spcBef>
                <a:spcPct val="0"/>
              </a:spcBef>
              <a:spcAft>
                <a:spcPct val="0"/>
              </a:spcAft>
              <a:defRPr sz="3000" b="1">
                <a:solidFill>
                  <a:schemeClr val="tx2"/>
                </a:solidFill>
                <a:latin typeface="Verdana" pitchFamily="64" charset="0"/>
                <a:ea typeface="ＭＳ Ｐゴシック" charset="0"/>
              </a:defRPr>
            </a:lvl2pPr>
            <a:lvl3pPr algn="l" rtl="0" eaLnBrk="0" fontAlgn="base" hangingPunct="0">
              <a:spcBef>
                <a:spcPct val="0"/>
              </a:spcBef>
              <a:spcAft>
                <a:spcPct val="0"/>
              </a:spcAft>
              <a:defRPr sz="3000" b="1">
                <a:solidFill>
                  <a:schemeClr val="tx2"/>
                </a:solidFill>
                <a:latin typeface="Verdana" pitchFamily="64" charset="0"/>
                <a:ea typeface="ＭＳ Ｐゴシック" charset="0"/>
              </a:defRPr>
            </a:lvl3pPr>
            <a:lvl4pPr algn="l" rtl="0" eaLnBrk="0" fontAlgn="base" hangingPunct="0">
              <a:spcBef>
                <a:spcPct val="0"/>
              </a:spcBef>
              <a:spcAft>
                <a:spcPct val="0"/>
              </a:spcAft>
              <a:defRPr sz="3000" b="1">
                <a:solidFill>
                  <a:schemeClr val="tx2"/>
                </a:solidFill>
                <a:latin typeface="Verdana" pitchFamily="64" charset="0"/>
                <a:ea typeface="ＭＳ Ｐゴシック" charset="0"/>
              </a:defRPr>
            </a:lvl4pPr>
            <a:lvl5pPr algn="l" rtl="0" eaLnBrk="0" fontAlgn="base" hangingPunct="0">
              <a:spcBef>
                <a:spcPct val="0"/>
              </a:spcBef>
              <a:spcAft>
                <a:spcPct val="0"/>
              </a:spcAft>
              <a:defRPr sz="3000" b="1">
                <a:solidFill>
                  <a:schemeClr val="tx2"/>
                </a:solidFill>
                <a:latin typeface="Verdana" pitchFamily="64" charset="0"/>
                <a:ea typeface="ＭＳ Ｐゴシック" charset="0"/>
              </a:defRPr>
            </a:lvl5pPr>
            <a:lvl6pPr marL="457200" algn="l" rtl="0" fontAlgn="base">
              <a:spcBef>
                <a:spcPct val="0"/>
              </a:spcBef>
              <a:spcAft>
                <a:spcPct val="0"/>
              </a:spcAft>
              <a:defRPr sz="3000" b="1">
                <a:solidFill>
                  <a:schemeClr val="tx2"/>
                </a:solidFill>
                <a:latin typeface="Verdana" pitchFamily="64" charset="0"/>
              </a:defRPr>
            </a:lvl6pPr>
            <a:lvl7pPr marL="914400" algn="l" rtl="0" fontAlgn="base">
              <a:spcBef>
                <a:spcPct val="0"/>
              </a:spcBef>
              <a:spcAft>
                <a:spcPct val="0"/>
              </a:spcAft>
              <a:defRPr sz="3000" b="1">
                <a:solidFill>
                  <a:schemeClr val="tx2"/>
                </a:solidFill>
                <a:latin typeface="Verdana" pitchFamily="64" charset="0"/>
              </a:defRPr>
            </a:lvl7pPr>
            <a:lvl8pPr marL="1371600" algn="l" rtl="0" fontAlgn="base">
              <a:spcBef>
                <a:spcPct val="0"/>
              </a:spcBef>
              <a:spcAft>
                <a:spcPct val="0"/>
              </a:spcAft>
              <a:defRPr sz="3000" b="1">
                <a:solidFill>
                  <a:schemeClr val="tx2"/>
                </a:solidFill>
                <a:latin typeface="Verdana" pitchFamily="64" charset="0"/>
              </a:defRPr>
            </a:lvl8pPr>
            <a:lvl9pPr marL="1828800" algn="l" rtl="0" fontAlgn="base">
              <a:spcBef>
                <a:spcPct val="0"/>
              </a:spcBef>
              <a:spcAft>
                <a:spcPct val="0"/>
              </a:spcAft>
              <a:defRPr sz="3000" b="1">
                <a:solidFill>
                  <a:schemeClr val="tx2"/>
                </a:solidFill>
                <a:latin typeface="Verdana" pitchFamily="64" charset="0"/>
              </a:defRPr>
            </a:lvl9pPr>
          </a:lstStyle>
          <a:p>
            <a:r>
              <a:rPr lang="en-US" dirty="0" smtClean="0"/>
              <a:t/>
            </a:r>
            <a:br>
              <a:rPr lang="en-US" dirty="0" smtClean="0"/>
            </a:br>
            <a:r>
              <a:rPr lang="en-US" dirty="0" smtClean="0">
                <a:latin typeface="Footlight MT Light"/>
                <a:cs typeface="Footlight MT Light"/>
              </a:rPr>
              <a:t>The Need for Care</a:t>
            </a:r>
            <a:r>
              <a:rPr lang="en-AU" sz="3200" dirty="0" smtClean="0"/>
              <a:t/>
            </a:r>
            <a:br>
              <a:rPr lang="en-AU" sz="3200" dirty="0" smtClean="0"/>
            </a:br>
            <a:endParaRPr lang="en-US" sz="3200" dirty="0"/>
          </a:p>
        </p:txBody>
      </p:sp>
    </p:spTree>
    <p:extLst>
      <p:ext uri="{BB962C8B-B14F-4D97-AF65-F5344CB8AC3E}">
        <p14:creationId xmlns:p14="http://schemas.microsoft.com/office/powerpoint/2010/main" val="4108501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50918"/>
                                        </p:tgtEl>
                                        <p:attrNameLst>
                                          <p:attrName>style.visibility</p:attrName>
                                        </p:attrNameLst>
                                      </p:cBhvr>
                                      <p:to>
                                        <p:strVal val="visible"/>
                                      </p:to>
                                    </p:set>
                                    <p:animEffect transition="in" filter="diamond(in)">
                                      <p:cBhvr>
                                        <p:cTn id="7" dur="1000"/>
                                        <p:tgtEl>
                                          <p:spTgt spid="2509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0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latin typeface="Footlight MT Light"/>
                <a:cs typeface="Footlight MT Light"/>
              </a:rPr>
              <a:t>Describing Tangents</a:t>
            </a:r>
            <a:endParaRPr lang="en-US" sz="3600" dirty="0">
              <a:latin typeface="Footlight MT Light"/>
              <a:cs typeface="Footlight MT Light"/>
            </a:endParaRPr>
          </a:p>
        </p:txBody>
      </p:sp>
      <p:sp>
        <p:nvSpPr>
          <p:cNvPr id="6147" name="Rectangle 3"/>
          <p:cNvSpPr>
            <a:spLocks noGrp="1" noChangeArrowheads="1"/>
          </p:cNvSpPr>
          <p:nvPr>
            <p:ph type="body" idx="1"/>
          </p:nvPr>
        </p:nvSpPr>
        <p:spPr>
          <a:xfrm>
            <a:off x="685800" y="2057400"/>
            <a:ext cx="3742184" cy="3733800"/>
          </a:xfrm>
        </p:spPr>
        <p:txBody>
          <a:bodyPr/>
          <a:lstStyle/>
          <a:p>
            <a:pPr lvl="0"/>
            <a:r>
              <a:rPr lang="en-US" b="1" dirty="0" smtClean="0">
                <a:latin typeface="Footlight MT Light"/>
                <a:cs typeface="Footlight MT Light"/>
              </a:rPr>
              <a:t>How might we describe a tangent to a graph of a function?</a:t>
            </a:r>
          </a:p>
          <a:p>
            <a:pPr lvl="0"/>
            <a:r>
              <a:rPr lang="en-US" sz="2400" b="1" dirty="0" smtClean="0">
                <a:latin typeface="Footlight MT Light"/>
                <a:cs typeface="Footlight MT Light"/>
              </a:rPr>
              <a:t>A line that touches </a:t>
            </a:r>
            <a:r>
              <a:rPr lang="en-US" b="1" dirty="0" smtClean="0">
                <a:latin typeface="Footlight MT Light"/>
                <a:cs typeface="Footlight MT Light"/>
              </a:rPr>
              <a:t>a graph</a:t>
            </a:r>
            <a:r>
              <a:rPr lang="en-US" sz="2400" b="1" dirty="0" smtClean="0">
                <a:latin typeface="Footlight MT Light"/>
                <a:cs typeface="Footlight MT Light"/>
              </a:rPr>
              <a:t> at a single point?</a:t>
            </a:r>
            <a:endParaRPr lang="en-AU" sz="2400" b="1" dirty="0">
              <a:latin typeface="Footlight MT Light"/>
              <a:cs typeface="Footlight MT Light"/>
            </a:endParaRPr>
          </a:p>
          <a:p>
            <a:endParaRPr lang="en-AU" dirty="0"/>
          </a:p>
          <a:p>
            <a:pPr lvl="1"/>
            <a:endParaRPr lang="en-US" b="1" dirty="0">
              <a:latin typeface="Verdana" charset="0"/>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2" name="Picture 1"/>
          <p:cNvPicPr>
            <a:picLocks noChangeAspect="1"/>
          </p:cNvPicPr>
          <p:nvPr/>
        </p:nvPicPr>
        <p:blipFill rotWithShape="1">
          <a:blip r:embed="rId3"/>
          <a:srcRect l="13611" t="4735" r="26944" b="24451"/>
          <a:stretch/>
        </p:blipFill>
        <p:spPr>
          <a:xfrm>
            <a:off x="4499992" y="2060848"/>
            <a:ext cx="4335512" cy="3332672"/>
          </a:xfrm>
          <a:prstGeom prst="rect">
            <a:avLst/>
          </a:prstGeom>
        </p:spPr>
      </p:pic>
    </p:spTree>
    <p:extLst>
      <p:ext uri="{BB962C8B-B14F-4D97-AF65-F5344CB8AC3E}">
        <p14:creationId xmlns:p14="http://schemas.microsoft.com/office/powerpoint/2010/main" val="35657346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latin typeface="Footlight MT Light"/>
                <a:cs typeface="Footlight MT Light"/>
              </a:rPr>
              <a:t>Describing </a:t>
            </a:r>
            <a:r>
              <a:rPr lang="en-US" sz="3600" dirty="0">
                <a:latin typeface="Footlight MT Light"/>
                <a:cs typeface="Footlight MT Light"/>
              </a:rPr>
              <a:t>Tangents</a:t>
            </a:r>
          </a:p>
        </p:txBody>
      </p:sp>
      <p:sp>
        <p:nvSpPr>
          <p:cNvPr id="6147" name="Rectangle 3"/>
          <p:cNvSpPr>
            <a:spLocks noGrp="1" noChangeArrowheads="1"/>
          </p:cNvSpPr>
          <p:nvPr>
            <p:ph type="body" idx="1"/>
          </p:nvPr>
        </p:nvSpPr>
        <p:spPr>
          <a:xfrm>
            <a:off x="685800" y="2057400"/>
            <a:ext cx="3742184" cy="3733800"/>
          </a:xfrm>
        </p:spPr>
        <p:txBody>
          <a:bodyPr/>
          <a:lstStyle/>
          <a:p>
            <a:pPr lvl="0"/>
            <a:r>
              <a:rPr lang="en-US" b="1" dirty="0">
                <a:latin typeface="Footlight MT Light"/>
                <a:cs typeface="Footlight MT Light"/>
              </a:rPr>
              <a:t>How might we describe a tangent to a graph of a function?</a:t>
            </a:r>
          </a:p>
          <a:p>
            <a:pPr lvl="0"/>
            <a:r>
              <a:rPr lang="en-US" sz="2400" b="1" dirty="0" smtClean="0">
                <a:latin typeface="Footlight MT Light"/>
                <a:cs typeface="Footlight MT Light"/>
              </a:rPr>
              <a:t>A line that touches </a:t>
            </a:r>
            <a:r>
              <a:rPr lang="en-US" b="1" dirty="0" smtClean="0">
                <a:latin typeface="Footlight MT Light"/>
                <a:cs typeface="Footlight MT Light"/>
              </a:rPr>
              <a:t>a graph</a:t>
            </a:r>
            <a:r>
              <a:rPr lang="en-US" sz="2400" b="1" dirty="0" smtClean="0">
                <a:latin typeface="Footlight MT Light"/>
                <a:cs typeface="Footlight MT Light"/>
              </a:rPr>
              <a:t> at a single point?</a:t>
            </a:r>
            <a:endParaRPr lang="en-AU" sz="2400" b="1" dirty="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4" name="Picture 3"/>
          <p:cNvPicPr>
            <a:picLocks noChangeAspect="1"/>
          </p:cNvPicPr>
          <p:nvPr/>
        </p:nvPicPr>
        <p:blipFill rotWithShape="1">
          <a:blip r:embed="rId3"/>
          <a:srcRect l="22083" t="7748" r="20833" b="17133"/>
          <a:stretch/>
        </p:blipFill>
        <p:spPr>
          <a:xfrm>
            <a:off x="4572000" y="2060848"/>
            <a:ext cx="4424908" cy="3757404"/>
          </a:xfrm>
          <a:prstGeom prst="rect">
            <a:avLst/>
          </a:prstGeom>
        </p:spPr>
      </p:pic>
    </p:spTree>
    <p:extLst>
      <p:ext uri="{BB962C8B-B14F-4D97-AF65-F5344CB8AC3E}">
        <p14:creationId xmlns:p14="http://schemas.microsoft.com/office/powerpoint/2010/main" val="3444638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latin typeface="Footlight MT Light"/>
                <a:cs typeface="Footlight MT Light"/>
              </a:rPr>
              <a:t>Describing </a:t>
            </a:r>
            <a:r>
              <a:rPr lang="en-US" sz="3600" dirty="0">
                <a:latin typeface="Footlight MT Light"/>
                <a:cs typeface="Footlight MT Light"/>
              </a:rPr>
              <a:t>Tangents</a:t>
            </a:r>
          </a:p>
        </p:txBody>
      </p:sp>
      <p:sp>
        <p:nvSpPr>
          <p:cNvPr id="6147" name="Rectangle 3"/>
          <p:cNvSpPr>
            <a:spLocks noGrp="1" noChangeArrowheads="1"/>
          </p:cNvSpPr>
          <p:nvPr>
            <p:ph type="body" idx="1"/>
          </p:nvPr>
        </p:nvSpPr>
        <p:spPr>
          <a:xfrm>
            <a:off x="685800" y="2057400"/>
            <a:ext cx="3310136" cy="3733800"/>
          </a:xfrm>
        </p:spPr>
        <p:txBody>
          <a:bodyPr/>
          <a:lstStyle/>
          <a:p>
            <a:pPr lvl="0"/>
            <a:r>
              <a:rPr lang="en-US" dirty="0" smtClean="0">
                <a:latin typeface="Footlight MT Light"/>
                <a:cs typeface="Footlight MT Light"/>
              </a:rPr>
              <a:t>How might you describe a tangent to a graph of a function?</a:t>
            </a:r>
          </a:p>
          <a:p>
            <a:pPr lvl="0"/>
            <a:r>
              <a:rPr lang="en-US" sz="2400" dirty="0" smtClean="0">
                <a:latin typeface="Footlight MT Light"/>
                <a:cs typeface="Footlight MT Light"/>
              </a:rPr>
              <a:t>A line that touches but doesn’t cross the </a:t>
            </a:r>
            <a:r>
              <a:rPr lang="en-US" dirty="0" smtClean="0">
                <a:latin typeface="Footlight MT Light"/>
                <a:cs typeface="Footlight MT Light"/>
              </a:rPr>
              <a:t>the graph</a:t>
            </a:r>
            <a:r>
              <a:rPr lang="en-US" sz="2400" dirty="0" smtClean="0">
                <a:latin typeface="Footlight MT Light"/>
                <a:cs typeface="Footlight MT Light"/>
              </a:rPr>
              <a:t>?</a:t>
            </a:r>
            <a:endParaRPr lang="en-AU" sz="2400" dirty="0">
              <a:latin typeface="Footlight MT Light"/>
              <a:cs typeface="Footlight MT Light"/>
            </a:endParaRPr>
          </a:p>
          <a:p>
            <a:endParaRPr lang="en-AU" dirty="0"/>
          </a:p>
          <a:p>
            <a:pPr lvl="1"/>
            <a:endParaRPr lang="en-US" b="1" dirty="0">
              <a:latin typeface="Verdana" charset="0"/>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2" name="Picture 1"/>
          <p:cNvPicPr>
            <a:picLocks noChangeAspect="1"/>
          </p:cNvPicPr>
          <p:nvPr/>
        </p:nvPicPr>
        <p:blipFill rotWithShape="1">
          <a:blip r:embed="rId3"/>
          <a:srcRect l="7639" t="18726" r="24028"/>
          <a:stretch/>
        </p:blipFill>
        <p:spPr>
          <a:xfrm>
            <a:off x="3995936" y="2060848"/>
            <a:ext cx="4953620" cy="3801807"/>
          </a:xfrm>
          <a:prstGeom prst="rect">
            <a:avLst/>
          </a:prstGeom>
        </p:spPr>
      </p:pic>
    </p:spTree>
    <p:extLst>
      <p:ext uri="{BB962C8B-B14F-4D97-AF65-F5344CB8AC3E}">
        <p14:creationId xmlns:p14="http://schemas.microsoft.com/office/powerpoint/2010/main" val="1907236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latin typeface="Footlight MT Light"/>
                <a:cs typeface="Footlight MT Light"/>
              </a:rPr>
              <a:t>Describing </a:t>
            </a:r>
            <a:r>
              <a:rPr lang="en-US" sz="3600" dirty="0">
                <a:latin typeface="Footlight MT Light"/>
                <a:cs typeface="Footlight MT Light"/>
              </a:rPr>
              <a:t>Tangents</a:t>
            </a:r>
          </a:p>
        </p:txBody>
      </p:sp>
      <p:sp>
        <p:nvSpPr>
          <p:cNvPr id="6147" name="Rectangle 3"/>
          <p:cNvSpPr>
            <a:spLocks noGrp="1" noChangeArrowheads="1"/>
          </p:cNvSpPr>
          <p:nvPr>
            <p:ph type="body" idx="1"/>
          </p:nvPr>
        </p:nvSpPr>
        <p:spPr>
          <a:xfrm>
            <a:off x="685800" y="2057400"/>
            <a:ext cx="3238128" cy="3733800"/>
          </a:xfrm>
        </p:spPr>
        <p:txBody>
          <a:bodyPr/>
          <a:lstStyle/>
          <a:p>
            <a:pPr lvl="0"/>
            <a:r>
              <a:rPr lang="en-US" dirty="0" smtClean="0">
                <a:latin typeface="Footlight MT Light"/>
                <a:cs typeface="Footlight MT Light"/>
              </a:rPr>
              <a:t>If we say “A line that passes through a point on the curve and has the same gradient as the curve at that point” then is this a tangent?</a:t>
            </a:r>
            <a:endParaRPr lang="en-US" dirty="0">
              <a:latin typeface="Footlight MT Light"/>
              <a:cs typeface="Footlight MT Light"/>
            </a:endParaRPr>
          </a:p>
          <a:p>
            <a:pPr lvl="0"/>
            <a:r>
              <a:rPr lang="en-US" dirty="0" smtClean="0">
                <a:latin typeface="Footlight MT Light"/>
                <a:cs typeface="Footlight MT Light"/>
              </a:rPr>
              <a:t>The line </a:t>
            </a:r>
            <a:r>
              <a:rPr lang="en-US" i="1" dirty="0" smtClean="0">
                <a:latin typeface="Footlight MT Light"/>
                <a:cs typeface="Footlight MT Light"/>
              </a:rPr>
              <a:t>x</a:t>
            </a:r>
            <a:r>
              <a:rPr lang="en-US" dirty="0" smtClean="0">
                <a:latin typeface="Footlight MT Light"/>
                <a:cs typeface="Footlight MT Light"/>
              </a:rPr>
              <a:t> = 2 for the graph of </a:t>
            </a:r>
            <a:br>
              <a:rPr lang="en-US" dirty="0" smtClean="0">
                <a:latin typeface="Footlight MT Light"/>
                <a:cs typeface="Footlight MT Light"/>
              </a:rPr>
            </a:br>
            <a:r>
              <a:rPr lang="en-US" i="1" dirty="0" smtClean="0">
                <a:latin typeface="Footlight MT Light"/>
                <a:cs typeface="Footlight MT Light"/>
              </a:rPr>
              <a:t>y</a:t>
            </a:r>
            <a:r>
              <a:rPr lang="en-US" dirty="0" smtClean="0">
                <a:latin typeface="Footlight MT Light"/>
                <a:cs typeface="Footlight MT Light"/>
              </a:rPr>
              <a:t> = (</a:t>
            </a:r>
            <a:r>
              <a:rPr lang="en-US" i="1" dirty="0" smtClean="0">
                <a:latin typeface="Footlight MT Light"/>
                <a:cs typeface="Footlight MT Light"/>
              </a:rPr>
              <a:t>x</a:t>
            </a:r>
            <a:r>
              <a:rPr lang="en-US" dirty="0">
                <a:latin typeface="Footlight MT Light"/>
                <a:cs typeface="Footlight MT Light"/>
              </a:rPr>
              <a:t>–</a:t>
            </a:r>
            <a:r>
              <a:rPr lang="en-US" dirty="0" smtClean="0">
                <a:latin typeface="Footlight MT Light"/>
                <a:cs typeface="Footlight MT Light"/>
              </a:rPr>
              <a:t>2</a:t>
            </a:r>
            <a:r>
              <a:rPr lang="en-US" i="1" dirty="0" smtClean="0">
                <a:latin typeface="Footlight MT Light"/>
                <a:cs typeface="Footlight MT Light"/>
              </a:rPr>
              <a:t>)</a:t>
            </a:r>
            <a:r>
              <a:rPr lang="en-US" baseline="30000" dirty="0" smtClean="0">
                <a:latin typeface="Footlight MT Light"/>
                <a:cs typeface="Footlight MT Light"/>
              </a:rPr>
              <a:t>1/3</a:t>
            </a:r>
            <a:r>
              <a:rPr lang="en-US" dirty="0" smtClean="0">
                <a:latin typeface="Footlight MT Light"/>
                <a:cs typeface="Footlight MT Light"/>
              </a:rPr>
              <a:t>+2</a:t>
            </a:r>
          </a:p>
          <a:p>
            <a:endParaRPr lang="en-AU" dirty="0"/>
          </a:p>
          <a:p>
            <a:pPr lvl="1"/>
            <a:endParaRPr lang="en-US" b="1" dirty="0">
              <a:latin typeface="Verdana" charset="0"/>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2" name="Picture 1"/>
          <p:cNvPicPr>
            <a:picLocks noChangeAspect="1"/>
          </p:cNvPicPr>
          <p:nvPr/>
        </p:nvPicPr>
        <p:blipFill rotWithShape="1">
          <a:blip r:embed="rId3"/>
          <a:srcRect l="16111" t="7692" r="21944" b="6596"/>
          <a:stretch/>
        </p:blipFill>
        <p:spPr>
          <a:xfrm>
            <a:off x="4211960" y="1916832"/>
            <a:ext cx="4672795" cy="4086076"/>
          </a:xfrm>
          <a:prstGeom prst="rect">
            <a:avLst/>
          </a:prstGeom>
        </p:spPr>
      </p:pic>
    </p:spTree>
    <p:extLst>
      <p:ext uri="{BB962C8B-B14F-4D97-AF65-F5344CB8AC3E}">
        <p14:creationId xmlns:p14="http://schemas.microsoft.com/office/powerpoint/2010/main" val="16525464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NZ" sz="3200" dirty="0" smtClean="0">
                <a:latin typeface="Footlight MT Light"/>
                <a:cs typeface="Footlight MT Light"/>
              </a:rPr>
              <a:t>A Conclusion</a:t>
            </a:r>
            <a:endParaRPr lang="en-US" sz="3200" dirty="0">
              <a:latin typeface="Footlight MT Light"/>
              <a:cs typeface="Footlight MT Light"/>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
        <p:nvSpPr>
          <p:cNvPr id="5" name="Content Placeholder 2"/>
          <p:cNvSpPr>
            <a:spLocks noGrp="1"/>
          </p:cNvSpPr>
          <p:nvPr>
            <p:ph idx="1"/>
          </p:nvPr>
        </p:nvSpPr>
        <p:spPr>
          <a:xfrm>
            <a:off x="739775" y="2060848"/>
            <a:ext cx="7662864" cy="3267169"/>
          </a:xfrm>
        </p:spPr>
        <p:txBody>
          <a:bodyPr>
            <a:normAutofit fontScale="92500" lnSpcReduction="10000"/>
          </a:bodyPr>
          <a:lstStyle/>
          <a:p>
            <a:pPr>
              <a:buClr>
                <a:schemeClr val="bg2">
                  <a:lumMod val="50000"/>
                </a:schemeClr>
              </a:buClr>
              <a:buFont typeface="Arial"/>
              <a:buChar char="•"/>
            </a:pPr>
            <a:r>
              <a:rPr lang="en-US" sz="2800" dirty="0" smtClean="0">
                <a:solidFill>
                  <a:srgbClr val="000000"/>
                </a:solidFill>
                <a:latin typeface="Footlight MT Light"/>
                <a:cs typeface="Footlight MT Light"/>
              </a:rPr>
              <a:t>Under-prepared university students</a:t>
            </a:r>
          </a:p>
          <a:p>
            <a:pPr lvl="1">
              <a:buClr>
                <a:schemeClr val="bg2">
                  <a:lumMod val="50000"/>
                </a:schemeClr>
              </a:buClr>
              <a:buFont typeface="Arial"/>
              <a:buChar char="•"/>
            </a:pPr>
            <a:r>
              <a:rPr lang="en-US" sz="2200" dirty="0" smtClean="0">
                <a:solidFill>
                  <a:srgbClr val="000000"/>
                </a:solidFill>
                <a:latin typeface="Footlight MT Light"/>
                <a:cs typeface="Footlight MT Light"/>
              </a:rPr>
              <a:t>The </a:t>
            </a:r>
            <a:r>
              <a:rPr lang="en-US" sz="2200" dirty="0">
                <a:solidFill>
                  <a:srgbClr val="000000"/>
                </a:solidFill>
                <a:latin typeface="Footlight MT Light"/>
                <a:cs typeface="Footlight MT Light"/>
              </a:rPr>
              <a:t>characteristics of students in Australian undergraduate university </a:t>
            </a:r>
            <a:r>
              <a:rPr lang="en-US" sz="2200" dirty="0" smtClean="0">
                <a:solidFill>
                  <a:srgbClr val="000000"/>
                </a:solidFill>
                <a:latin typeface="Footlight MT Light"/>
                <a:cs typeface="Footlight MT Light"/>
              </a:rPr>
              <a:t>mathematics courses </a:t>
            </a:r>
            <a:r>
              <a:rPr lang="en-US" sz="2200" dirty="0">
                <a:solidFill>
                  <a:srgbClr val="000000"/>
                </a:solidFill>
                <a:latin typeface="Footlight MT Light"/>
                <a:cs typeface="Footlight MT Light"/>
              </a:rPr>
              <a:t>have changed markedly in recent years. Students are now entering </a:t>
            </a:r>
            <a:r>
              <a:rPr lang="en-US" sz="2200" dirty="0" smtClean="0">
                <a:solidFill>
                  <a:srgbClr val="000000"/>
                </a:solidFill>
                <a:latin typeface="Footlight MT Light"/>
                <a:cs typeface="Footlight MT Light"/>
              </a:rPr>
              <a:t>university with </a:t>
            </a:r>
            <a:r>
              <a:rPr lang="en-US" sz="2200" dirty="0">
                <a:solidFill>
                  <a:srgbClr val="000000"/>
                </a:solidFill>
                <a:latin typeface="Footlight MT Light"/>
                <a:cs typeface="Footlight MT Light"/>
              </a:rPr>
              <a:t>weaker mathematical backgrounds and changes have had to be made </a:t>
            </a:r>
            <a:r>
              <a:rPr lang="en-US" sz="2200" dirty="0" smtClean="0">
                <a:solidFill>
                  <a:srgbClr val="000000"/>
                </a:solidFill>
                <a:latin typeface="Footlight MT Light"/>
                <a:cs typeface="Footlight MT Light"/>
              </a:rPr>
              <a:t>to mathematics </a:t>
            </a:r>
            <a:r>
              <a:rPr lang="en-US" sz="2200" dirty="0">
                <a:solidFill>
                  <a:srgbClr val="000000"/>
                </a:solidFill>
                <a:latin typeface="Footlight MT Light"/>
                <a:cs typeface="Footlight MT Light"/>
              </a:rPr>
              <a:t>and engineering </a:t>
            </a:r>
            <a:r>
              <a:rPr lang="en-US" sz="2200" dirty="0" err="1">
                <a:solidFill>
                  <a:srgbClr val="000000"/>
                </a:solidFill>
                <a:latin typeface="Footlight MT Light"/>
                <a:cs typeface="Footlight MT Light"/>
              </a:rPr>
              <a:t>programmes</a:t>
            </a:r>
            <a:r>
              <a:rPr lang="en-US" sz="2200" dirty="0">
                <a:solidFill>
                  <a:srgbClr val="000000"/>
                </a:solidFill>
                <a:latin typeface="Footlight MT Light"/>
                <a:cs typeface="Footlight MT Light"/>
              </a:rPr>
              <a:t> to accommodate these </a:t>
            </a:r>
            <a:r>
              <a:rPr lang="en-US" sz="2200" dirty="0" smtClean="0">
                <a:solidFill>
                  <a:srgbClr val="000000"/>
                </a:solidFill>
                <a:latin typeface="Footlight MT Light"/>
                <a:cs typeface="Footlight MT Light"/>
              </a:rPr>
              <a:t>students…Students </a:t>
            </a:r>
            <a:r>
              <a:rPr lang="en-US" sz="2200" dirty="0">
                <a:solidFill>
                  <a:srgbClr val="000000"/>
                </a:solidFill>
                <a:latin typeface="Footlight MT Light"/>
                <a:cs typeface="Footlight MT Light"/>
              </a:rPr>
              <a:t>remember </a:t>
            </a:r>
            <a:r>
              <a:rPr lang="en-US" sz="2200" dirty="0" smtClean="0">
                <a:solidFill>
                  <a:srgbClr val="000000"/>
                </a:solidFill>
                <a:latin typeface="Footlight MT Light"/>
                <a:cs typeface="Footlight MT Light"/>
              </a:rPr>
              <a:t>and understand </a:t>
            </a:r>
            <a:r>
              <a:rPr lang="en-US" sz="2200" dirty="0">
                <a:solidFill>
                  <a:srgbClr val="000000"/>
                </a:solidFill>
                <a:latin typeface="Footlight MT Light"/>
                <a:cs typeface="Footlight MT Light"/>
              </a:rPr>
              <a:t>little of their senior secondary mathematics in comparison to their </a:t>
            </a:r>
            <a:r>
              <a:rPr lang="en-US" sz="2200" dirty="0" smtClean="0">
                <a:solidFill>
                  <a:srgbClr val="000000"/>
                </a:solidFill>
                <a:latin typeface="Footlight MT Light"/>
                <a:cs typeface="Footlight MT Light"/>
              </a:rPr>
              <a:t>junior secondary </a:t>
            </a:r>
            <a:r>
              <a:rPr lang="en-US" sz="2200" dirty="0">
                <a:solidFill>
                  <a:srgbClr val="000000"/>
                </a:solidFill>
                <a:latin typeface="Footlight MT Light"/>
                <a:cs typeface="Footlight MT Light"/>
              </a:rPr>
              <a:t>content, and this has serious implications for university staff</a:t>
            </a:r>
            <a:r>
              <a:rPr lang="en-US" sz="2200" dirty="0" smtClean="0">
                <a:solidFill>
                  <a:srgbClr val="000000"/>
                </a:solidFill>
                <a:latin typeface="Footlight MT Light"/>
                <a:cs typeface="Footlight MT Light"/>
              </a:rPr>
              <a:t>.</a:t>
            </a:r>
          </a:p>
          <a:p>
            <a:pPr marL="0" indent="0">
              <a:buNone/>
            </a:pPr>
            <a:endParaRPr lang="en-US" sz="2800" dirty="0" smtClean="0"/>
          </a:p>
        </p:txBody>
      </p:sp>
      <p:sp>
        <p:nvSpPr>
          <p:cNvPr id="6" name="TextBox 5"/>
          <p:cNvSpPr txBox="1"/>
          <p:nvPr/>
        </p:nvSpPr>
        <p:spPr>
          <a:xfrm>
            <a:off x="148168" y="5589240"/>
            <a:ext cx="8995832" cy="1077218"/>
          </a:xfrm>
          <a:prstGeom prst="rect">
            <a:avLst/>
          </a:prstGeom>
          <a:noFill/>
        </p:spPr>
        <p:txBody>
          <a:bodyPr wrap="square" rtlCol="0">
            <a:spAutoFit/>
          </a:bodyPr>
          <a:lstStyle/>
          <a:p>
            <a:r>
              <a:rPr lang="en-US" sz="1600" dirty="0" smtClean="0"/>
              <a:t>Jennings, M. (2011). </a:t>
            </a:r>
            <a:r>
              <a:rPr lang="en-US" sz="1600" dirty="0"/>
              <a:t>The Transition From High School to University: The University</a:t>
            </a:r>
          </a:p>
          <a:p>
            <a:r>
              <a:rPr lang="en-US" sz="1600" dirty="0"/>
              <a:t>of Queensland </a:t>
            </a:r>
            <a:r>
              <a:rPr lang="en-US" sz="1600" dirty="0" smtClean="0"/>
              <a:t>Perspective. In J. </a:t>
            </a:r>
            <a:r>
              <a:rPr lang="en-US" sz="1600" dirty="0"/>
              <a:t>Hannah </a:t>
            </a:r>
            <a:r>
              <a:rPr lang="en-US" sz="1600" dirty="0" smtClean="0"/>
              <a:t>&amp; M. O. J.  Thomas (Eds.</a:t>
            </a:r>
            <a:r>
              <a:rPr lang="en-US" sz="1600" i="1" dirty="0" smtClean="0"/>
              <a:t>) Proceedings </a:t>
            </a:r>
            <a:r>
              <a:rPr lang="en-US" sz="1600" i="1" dirty="0"/>
              <a:t>of Volcanic Delta 2011</a:t>
            </a:r>
            <a:r>
              <a:rPr lang="en-US" sz="1600" i="1" dirty="0" smtClean="0"/>
              <a:t> </a:t>
            </a:r>
            <a:r>
              <a:rPr lang="en-US" sz="1600" i="1" dirty="0"/>
              <a:t>The Eighth Southern hemisphere </a:t>
            </a:r>
            <a:r>
              <a:rPr lang="en-US" sz="1600" i="1" dirty="0" smtClean="0"/>
              <a:t>Conference on </a:t>
            </a:r>
            <a:r>
              <a:rPr lang="en-US" sz="1600" i="1" dirty="0"/>
              <a:t>Teaching and Learning </a:t>
            </a:r>
            <a:r>
              <a:rPr lang="en-US" sz="1600" i="1" dirty="0" smtClean="0"/>
              <a:t>Undergraduate Mathematics </a:t>
            </a:r>
            <a:r>
              <a:rPr lang="en-US" sz="1600" i="1" dirty="0"/>
              <a:t>and </a:t>
            </a:r>
            <a:r>
              <a:rPr lang="en-US" sz="1600" i="1" dirty="0" smtClean="0"/>
              <a:t>Statistics </a:t>
            </a:r>
            <a:r>
              <a:rPr lang="en-US" sz="1600" dirty="0" smtClean="0"/>
              <a:t>(pp. 139-149), </a:t>
            </a:r>
            <a:r>
              <a:rPr lang="en-US" sz="1600" dirty="0" err="1" smtClean="0"/>
              <a:t>Rotorua</a:t>
            </a:r>
            <a:r>
              <a:rPr lang="en-US" sz="1600" dirty="0" smtClean="0"/>
              <a:t>: Delta.</a:t>
            </a:r>
            <a:endParaRPr lang="en-US" sz="1600" dirty="0"/>
          </a:p>
        </p:txBody>
      </p:sp>
    </p:spTree>
    <p:extLst>
      <p:ext uri="{BB962C8B-B14F-4D97-AF65-F5344CB8AC3E}">
        <p14:creationId xmlns:p14="http://schemas.microsoft.com/office/powerpoint/2010/main" val="11476952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latin typeface="Footlight MT Light"/>
                <a:cs typeface="Footlight MT Light"/>
              </a:rPr>
              <a:t>Describing </a:t>
            </a:r>
            <a:r>
              <a:rPr lang="en-US" sz="3600" dirty="0">
                <a:latin typeface="Footlight MT Light"/>
                <a:cs typeface="Footlight MT Light"/>
              </a:rPr>
              <a:t>Tangents</a:t>
            </a:r>
          </a:p>
        </p:txBody>
      </p:sp>
      <p:sp>
        <p:nvSpPr>
          <p:cNvPr id="6147" name="Rectangle 3"/>
          <p:cNvSpPr>
            <a:spLocks noGrp="1" noChangeArrowheads="1"/>
          </p:cNvSpPr>
          <p:nvPr>
            <p:ph type="body" idx="1"/>
          </p:nvPr>
        </p:nvSpPr>
        <p:spPr>
          <a:xfrm>
            <a:off x="685800" y="2057400"/>
            <a:ext cx="3238128" cy="3733800"/>
          </a:xfrm>
        </p:spPr>
        <p:txBody>
          <a:bodyPr/>
          <a:lstStyle/>
          <a:p>
            <a:pPr lvl="0"/>
            <a:r>
              <a:rPr lang="en-US" dirty="0" smtClean="0">
                <a:latin typeface="Footlight MT Light"/>
                <a:cs typeface="Footlight MT Light"/>
              </a:rPr>
              <a:t>What if a student asks if this is a tangent?</a:t>
            </a:r>
          </a:p>
          <a:p>
            <a:pPr lvl="0"/>
            <a:endParaRPr lang="en-US" dirty="0">
              <a:latin typeface="Footlight MT Light"/>
              <a:cs typeface="Footlight MT Light"/>
            </a:endParaRPr>
          </a:p>
          <a:p>
            <a:r>
              <a:rPr lang="en-US" dirty="0" smtClean="0">
                <a:latin typeface="Footlight MT Light"/>
                <a:cs typeface="Footlight MT Light"/>
              </a:rPr>
              <a:t>The line </a:t>
            </a:r>
            <a:r>
              <a:rPr lang="en-US" i="1" dirty="0" smtClean="0">
                <a:latin typeface="Footlight MT Light"/>
                <a:cs typeface="Footlight MT Light"/>
              </a:rPr>
              <a:t>x</a:t>
            </a:r>
            <a:r>
              <a:rPr lang="en-US" dirty="0" smtClean="0">
                <a:latin typeface="Footlight MT Light"/>
                <a:cs typeface="Footlight MT Light"/>
              </a:rPr>
              <a:t> = 2 for the graph of </a:t>
            </a:r>
          </a:p>
          <a:p>
            <a:pPr marL="0" indent="0">
              <a:buNone/>
            </a:pPr>
            <a:r>
              <a:rPr lang="en-US" i="1" dirty="0" smtClean="0">
                <a:latin typeface="Footlight MT Light"/>
                <a:cs typeface="Footlight MT Light"/>
              </a:rPr>
              <a:t>     y</a:t>
            </a:r>
            <a:r>
              <a:rPr lang="en-US" dirty="0" smtClean="0">
                <a:latin typeface="Footlight MT Light"/>
                <a:cs typeface="Footlight MT Light"/>
              </a:rPr>
              <a:t> = </a:t>
            </a:r>
            <a:r>
              <a:rPr lang="en-US" dirty="0">
                <a:latin typeface="Footlight MT Light"/>
                <a:cs typeface="Footlight MT Light"/>
              </a:rPr>
              <a:t>(</a:t>
            </a:r>
            <a:r>
              <a:rPr lang="en-US" i="1" dirty="0">
                <a:latin typeface="Footlight MT Light"/>
                <a:cs typeface="Footlight MT Light"/>
              </a:rPr>
              <a:t>x</a:t>
            </a:r>
            <a:r>
              <a:rPr lang="en-US" dirty="0">
                <a:latin typeface="Footlight MT Light"/>
                <a:cs typeface="Footlight MT Light"/>
              </a:rPr>
              <a:t>–2</a:t>
            </a:r>
            <a:r>
              <a:rPr lang="en-US" i="1" dirty="0" smtClean="0">
                <a:latin typeface="Footlight MT Light"/>
                <a:cs typeface="Footlight MT Light"/>
              </a:rPr>
              <a:t>)</a:t>
            </a:r>
            <a:r>
              <a:rPr lang="en-US" baseline="30000" dirty="0" smtClean="0">
                <a:latin typeface="Footlight MT Light"/>
                <a:cs typeface="Footlight MT Light"/>
              </a:rPr>
              <a:t>2/</a:t>
            </a:r>
            <a:r>
              <a:rPr lang="en-US" baseline="30000" dirty="0">
                <a:latin typeface="Footlight MT Light"/>
                <a:cs typeface="Footlight MT Light"/>
              </a:rPr>
              <a:t>3</a:t>
            </a:r>
            <a:r>
              <a:rPr lang="en-US" dirty="0">
                <a:latin typeface="Footlight MT Light"/>
                <a:cs typeface="Footlight MT Light"/>
              </a:rPr>
              <a:t>+2</a:t>
            </a:r>
          </a:p>
          <a:p>
            <a:pPr lvl="0"/>
            <a:endParaRPr lang="en-US" b="1" dirty="0">
              <a:latin typeface="Footlight MT Light"/>
              <a:cs typeface="Footlight MT Light"/>
            </a:endParaRPr>
          </a:p>
          <a:p>
            <a:pPr lvl="0"/>
            <a:endParaRPr lang="en-AU" dirty="0"/>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3" name="Picture 2"/>
          <p:cNvPicPr>
            <a:picLocks noChangeAspect="1"/>
          </p:cNvPicPr>
          <p:nvPr/>
        </p:nvPicPr>
        <p:blipFill rotWithShape="1">
          <a:blip r:embed="rId3"/>
          <a:srcRect l="15418" t="8351" r="19999" b="16925"/>
          <a:stretch/>
        </p:blipFill>
        <p:spPr>
          <a:xfrm>
            <a:off x="4211960" y="2276872"/>
            <a:ext cx="4481911" cy="3277096"/>
          </a:xfrm>
          <a:prstGeom prst="rect">
            <a:avLst/>
          </a:prstGeom>
        </p:spPr>
      </p:pic>
    </p:spTree>
    <p:extLst>
      <p:ext uri="{BB962C8B-B14F-4D97-AF65-F5344CB8AC3E}">
        <p14:creationId xmlns:p14="http://schemas.microsoft.com/office/powerpoint/2010/main" val="358156723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latin typeface="Footlight MT Light"/>
                <a:cs typeface="Footlight MT Light"/>
              </a:rPr>
              <a:t>Tangents – A definition to check with</a:t>
            </a:r>
            <a:endParaRPr lang="en-US" sz="3600" dirty="0">
              <a:latin typeface="Footlight MT Light"/>
              <a:cs typeface="Footlight MT Light"/>
            </a:endParaRPr>
          </a:p>
        </p:txBody>
      </p:sp>
      <p:sp>
        <p:nvSpPr>
          <p:cNvPr id="6147" name="Rectangle 3"/>
          <p:cNvSpPr>
            <a:spLocks noGrp="1" noChangeArrowheads="1"/>
          </p:cNvSpPr>
          <p:nvPr>
            <p:ph type="body" idx="1"/>
          </p:nvPr>
        </p:nvSpPr>
        <p:spPr>
          <a:xfrm>
            <a:off x="685800" y="2057400"/>
            <a:ext cx="7702624" cy="3733800"/>
          </a:xfrm>
        </p:spPr>
        <p:txBody>
          <a:bodyPr/>
          <a:lstStyle/>
          <a:p>
            <a:r>
              <a:rPr lang="en-US" dirty="0" smtClean="0">
                <a:latin typeface="Footlight MT Light"/>
                <a:cs typeface="Footlight MT Light"/>
              </a:rPr>
              <a:t>One possible definition is:</a:t>
            </a:r>
          </a:p>
          <a:p>
            <a:endParaRPr lang="en-US" dirty="0">
              <a:latin typeface="Footlight MT Light"/>
              <a:cs typeface="Footlight MT Light"/>
            </a:endParaRPr>
          </a:p>
          <a:p>
            <a:endParaRPr lang="en-US" dirty="0" smtClean="0">
              <a:latin typeface="Footlight MT Light"/>
              <a:cs typeface="Footlight MT Light"/>
            </a:endParaRPr>
          </a:p>
          <a:p>
            <a:endParaRPr lang="en-US" dirty="0">
              <a:latin typeface="Footlight MT Light"/>
              <a:cs typeface="Footlight MT Light"/>
            </a:endParaRPr>
          </a:p>
          <a:p>
            <a:endParaRPr lang="en-US" dirty="0" smtClean="0">
              <a:latin typeface="Footlight MT Light"/>
              <a:cs typeface="Footlight MT Light"/>
            </a:endParaRPr>
          </a:p>
          <a:p>
            <a:endParaRPr lang="en-US" dirty="0">
              <a:latin typeface="Footlight MT Light"/>
              <a:cs typeface="Footlight MT Light"/>
            </a:endParaRPr>
          </a:p>
          <a:p>
            <a:pPr marL="0" indent="0">
              <a:buNone/>
            </a:pPr>
            <a:r>
              <a:rPr lang="en-US" dirty="0" smtClean="0">
                <a:latin typeface="Footlight MT Light"/>
                <a:cs typeface="Footlight MT Light"/>
              </a:rPr>
              <a:t>	if the limit exists</a:t>
            </a:r>
            <a:r>
              <a:rPr lang="en-US" dirty="0" smtClean="0">
                <a:latin typeface="Times New Roman"/>
                <a:cs typeface="Times New Roman"/>
              </a:rPr>
              <a:t>! </a:t>
            </a:r>
          </a:p>
          <a:p>
            <a:pPr marL="0" indent="0">
              <a:buNone/>
            </a:pPr>
            <a:r>
              <a:rPr lang="en-US" dirty="0" smtClean="0">
                <a:latin typeface="Times New Roman"/>
                <a:cs typeface="Times New Roman"/>
              </a:rPr>
              <a:t>See the last two examples.</a:t>
            </a:r>
            <a:endParaRPr lang="en-US" dirty="0">
              <a:latin typeface="Times New Roman"/>
              <a:cs typeface="Times New Roman"/>
            </a:endParaRP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2" name="Picture 1"/>
          <p:cNvPicPr>
            <a:picLocks noChangeAspect="1"/>
          </p:cNvPicPr>
          <p:nvPr/>
        </p:nvPicPr>
        <p:blipFill>
          <a:blip r:embed="rId3"/>
          <a:stretch>
            <a:fillRect/>
          </a:stretch>
        </p:blipFill>
        <p:spPr>
          <a:xfrm>
            <a:off x="0" y="2708920"/>
            <a:ext cx="9144000" cy="1758846"/>
          </a:xfrm>
          <a:prstGeom prst="rect">
            <a:avLst/>
          </a:prstGeom>
        </p:spPr>
      </p:pic>
      <p:sp>
        <p:nvSpPr>
          <p:cNvPr id="4" name="Rectangle 3"/>
          <p:cNvSpPr/>
          <p:nvPr/>
        </p:nvSpPr>
        <p:spPr bwMode="auto">
          <a:xfrm>
            <a:off x="6228184" y="3717032"/>
            <a:ext cx="648072" cy="57606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64" charset="0"/>
            </a:endParaRPr>
          </a:p>
        </p:txBody>
      </p:sp>
      <p:sp>
        <p:nvSpPr>
          <p:cNvPr id="5" name="TextBox 4"/>
          <p:cNvSpPr txBox="1"/>
          <p:nvPr/>
        </p:nvSpPr>
        <p:spPr>
          <a:xfrm>
            <a:off x="395536" y="5949280"/>
            <a:ext cx="7920880" cy="584776"/>
          </a:xfrm>
          <a:prstGeom prst="rect">
            <a:avLst/>
          </a:prstGeom>
          <a:noFill/>
        </p:spPr>
        <p:txBody>
          <a:bodyPr wrap="square" rtlCol="0">
            <a:spAutoFit/>
          </a:bodyPr>
          <a:lstStyle/>
          <a:p>
            <a:r>
              <a:rPr lang="en-US" sz="1600" dirty="0" err="1" smtClean="0"/>
              <a:t>Bivens</a:t>
            </a:r>
            <a:r>
              <a:rPr lang="en-US" sz="1600" dirty="0" smtClean="0"/>
              <a:t>, I. C. (1986). What a tangent line is when it isn’t a limit. </a:t>
            </a:r>
            <a:r>
              <a:rPr lang="en-US" sz="1600" i="1" dirty="0" smtClean="0"/>
              <a:t>College Mathematics Journal, 17</a:t>
            </a:r>
            <a:r>
              <a:rPr lang="en-US" sz="1600" dirty="0" smtClean="0"/>
              <a:t>(2), 133-143.</a:t>
            </a:r>
            <a:endParaRPr lang="en-US" sz="1600" dirty="0"/>
          </a:p>
        </p:txBody>
      </p:sp>
    </p:spTree>
    <p:extLst>
      <p:ext uri="{BB962C8B-B14F-4D97-AF65-F5344CB8AC3E}">
        <p14:creationId xmlns:p14="http://schemas.microsoft.com/office/powerpoint/2010/main" val="26868785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latin typeface="Footlight MT Light"/>
                <a:cs typeface="Footlight MT Light"/>
              </a:rPr>
              <a:t>Definitions and asymptotes</a:t>
            </a:r>
            <a:endParaRPr lang="en-US" sz="3600" dirty="0">
              <a:latin typeface="Footlight MT Light"/>
              <a:cs typeface="Footlight MT Light"/>
            </a:endParaRPr>
          </a:p>
        </p:txBody>
      </p:sp>
      <p:sp>
        <p:nvSpPr>
          <p:cNvPr id="6147" name="Rectangle 3"/>
          <p:cNvSpPr>
            <a:spLocks noGrp="1" noChangeArrowheads="1"/>
          </p:cNvSpPr>
          <p:nvPr>
            <p:ph type="body" idx="1"/>
          </p:nvPr>
        </p:nvSpPr>
        <p:spPr>
          <a:xfrm>
            <a:off x="685800" y="2057400"/>
            <a:ext cx="7702624" cy="3733800"/>
          </a:xfrm>
        </p:spPr>
        <p:txBody>
          <a:bodyPr/>
          <a:lstStyle/>
          <a:p>
            <a:pPr marL="0" indent="0">
              <a:buNone/>
            </a:pPr>
            <a:r>
              <a:rPr lang="en-US" dirty="0" smtClean="0">
                <a:latin typeface="Footlight MT Light"/>
                <a:cs typeface="Footlight MT Light"/>
              </a:rPr>
              <a:t>We may sometimes use the following method for find a horizontal asymptote for a rational function:</a:t>
            </a:r>
          </a:p>
          <a:p>
            <a:pPr marL="0" indent="0">
              <a:buNone/>
            </a:pPr>
            <a:endParaRPr lang="en-US" dirty="0" smtClean="0">
              <a:latin typeface="Footlight MT Light"/>
              <a:cs typeface="Footlight MT Light"/>
            </a:endParaRPr>
          </a:p>
          <a:p>
            <a:pPr marL="0" indent="0">
              <a:buNone/>
            </a:pPr>
            <a:endParaRPr lang="en-US" dirty="0">
              <a:latin typeface="Footlight MT Light"/>
              <a:cs typeface="Footlight MT Light"/>
            </a:endParaRPr>
          </a:p>
          <a:p>
            <a:pPr marL="0" indent="0">
              <a:buNone/>
            </a:pPr>
            <a:endParaRPr lang="en-US" dirty="0" smtClean="0">
              <a:latin typeface="Footlight MT Light"/>
              <a:cs typeface="Footlight MT Light"/>
            </a:endParaRPr>
          </a:p>
          <a:p>
            <a:endParaRPr lang="en-US" dirty="0" smtClean="0">
              <a:latin typeface="Footlight MT Light"/>
              <a:cs typeface="Footlight MT Light"/>
            </a:endParaRPr>
          </a:p>
          <a:p>
            <a:endParaRPr lang="en-US" dirty="0">
              <a:latin typeface="Footlight MT Light"/>
              <a:cs typeface="Footlight MT Light"/>
            </a:endParaRPr>
          </a:p>
          <a:p>
            <a:pPr marL="0" indent="0">
              <a:buNone/>
            </a:pPr>
            <a:endParaRPr lang="en-US" dirty="0" smtClean="0">
              <a:latin typeface="Footlight MT Light"/>
              <a:cs typeface="Footlight MT Light"/>
            </a:endParaRPr>
          </a:p>
          <a:p>
            <a:pPr marL="0" indent="0">
              <a:buNone/>
            </a:pPr>
            <a:r>
              <a:rPr lang="en-US" dirty="0" smtClean="0">
                <a:latin typeface="Footlight MT Light"/>
                <a:cs typeface="Footlight MT Light"/>
              </a:rPr>
              <a:t>So the horizontal asymptote is </a:t>
            </a:r>
            <a:r>
              <a:rPr lang="en-US" i="1" dirty="0" smtClean="0">
                <a:latin typeface="Footlight MT Light"/>
                <a:cs typeface="Footlight MT Light"/>
              </a:rPr>
              <a:t>y</a:t>
            </a:r>
            <a:r>
              <a:rPr lang="en-US" dirty="0" smtClean="0">
                <a:latin typeface="Footlight MT Light"/>
                <a:cs typeface="Footlight MT Light"/>
              </a:rPr>
              <a:t> = 2.5 </a:t>
            </a: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
        <p:nvSpPr>
          <p:cNvPr id="4" name="Rectangle 3"/>
          <p:cNvSpPr/>
          <p:nvPr/>
        </p:nvSpPr>
        <p:spPr bwMode="auto">
          <a:xfrm>
            <a:off x="6228184" y="3717032"/>
            <a:ext cx="648072" cy="57606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64"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4020908082"/>
              </p:ext>
            </p:extLst>
          </p:nvPr>
        </p:nvGraphicFramePr>
        <p:xfrm>
          <a:off x="-434341" y="2996952"/>
          <a:ext cx="9605353" cy="648072"/>
        </p:xfrm>
        <a:graphic>
          <a:graphicData uri="http://schemas.openxmlformats.org/presentationml/2006/ole">
            <mc:AlternateContent xmlns:mc="http://schemas.openxmlformats.org/markup-compatibility/2006">
              <mc:Choice xmlns:v="urn:schemas-microsoft-com:vml" Requires="v">
                <p:oleObj spid="_x0000_s5541" name="Document" r:id="rId5" imgW="5270500" imgH="355600" progId="Word.Document.12">
                  <p:embed/>
                </p:oleObj>
              </mc:Choice>
              <mc:Fallback>
                <p:oleObj name="Document" r:id="rId5" imgW="5270500" imgH="355600" progId="Word.Document.12">
                  <p:embed/>
                  <p:pic>
                    <p:nvPicPr>
                      <p:cNvPr id="0" name=""/>
                      <p:cNvPicPr/>
                      <p:nvPr/>
                    </p:nvPicPr>
                    <p:blipFill>
                      <a:blip r:embed="rId6"/>
                      <a:stretch>
                        <a:fillRect/>
                      </a:stretch>
                    </p:blipFill>
                    <p:spPr>
                      <a:xfrm>
                        <a:off x="-434341" y="2996952"/>
                        <a:ext cx="9605353" cy="64807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99045602"/>
              </p:ext>
            </p:extLst>
          </p:nvPr>
        </p:nvGraphicFramePr>
        <p:xfrm>
          <a:off x="-396552" y="3933056"/>
          <a:ext cx="9961107" cy="1152128"/>
        </p:xfrm>
        <a:graphic>
          <a:graphicData uri="http://schemas.openxmlformats.org/presentationml/2006/ole">
            <mc:AlternateContent xmlns:mc="http://schemas.openxmlformats.org/markup-compatibility/2006">
              <mc:Choice xmlns:v="urn:schemas-microsoft-com:vml" Requires="v">
                <p:oleObj spid="_x0000_s5542" name="Document" r:id="rId8" imgW="5270500" imgH="609600" progId="Word.Document.12">
                  <p:embed/>
                </p:oleObj>
              </mc:Choice>
              <mc:Fallback>
                <p:oleObj name="Document" r:id="rId8" imgW="5270500" imgH="609600" progId="Word.Document.12">
                  <p:embed/>
                  <p:pic>
                    <p:nvPicPr>
                      <p:cNvPr id="0" name=""/>
                      <p:cNvPicPr/>
                      <p:nvPr/>
                    </p:nvPicPr>
                    <p:blipFill>
                      <a:blip r:embed="rId9"/>
                      <a:stretch>
                        <a:fillRect/>
                      </a:stretch>
                    </p:blipFill>
                    <p:spPr>
                      <a:xfrm>
                        <a:off x="-396552" y="3933056"/>
                        <a:ext cx="9961107" cy="1152128"/>
                      </a:xfrm>
                      <a:prstGeom prst="rect">
                        <a:avLst/>
                      </a:prstGeom>
                    </p:spPr>
                  </p:pic>
                </p:oleObj>
              </mc:Fallback>
            </mc:AlternateContent>
          </a:graphicData>
        </a:graphic>
      </p:graphicFrame>
    </p:spTree>
    <p:extLst>
      <p:ext uri="{BB962C8B-B14F-4D97-AF65-F5344CB8AC3E}">
        <p14:creationId xmlns:p14="http://schemas.microsoft.com/office/powerpoint/2010/main" val="283607959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a:latin typeface="Footlight MT Light"/>
                <a:cs typeface="Footlight MT Light"/>
              </a:rPr>
              <a:t>Definitions </a:t>
            </a:r>
            <a:r>
              <a:rPr lang="en-US" sz="3600" dirty="0" smtClean="0">
                <a:latin typeface="Footlight MT Light"/>
                <a:cs typeface="Footlight MT Light"/>
              </a:rPr>
              <a:t>and sloping asymptotes</a:t>
            </a:r>
            <a:endParaRPr lang="en-US" sz="3600" dirty="0">
              <a:latin typeface="Footlight MT Light"/>
              <a:cs typeface="Footlight MT Light"/>
            </a:endParaRPr>
          </a:p>
        </p:txBody>
      </p:sp>
      <p:sp>
        <p:nvSpPr>
          <p:cNvPr id="6147" name="Rectangle 3"/>
          <p:cNvSpPr>
            <a:spLocks noGrp="1" noChangeArrowheads="1"/>
          </p:cNvSpPr>
          <p:nvPr>
            <p:ph type="body" idx="1"/>
          </p:nvPr>
        </p:nvSpPr>
        <p:spPr>
          <a:xfrm>
            <a:off x="685800" y="2057400"/>
            <a:ext cx="7702624" cy="3733800"/>
          </a:xfrm>
        </p:spPr>
        <p:txBody>
          <a:bodyPr/>
          <a:lstStyle/>
          <a:p>
            <a:pPr marL="0" indent="0">
              <a:buNone/>
            </a:pPr>
            <a:r>
              <a:rPr lang="en-US" dirty="0" smtClean="0">
                <a:latin typeface="Footlight MT Light"/>
                <a:cs typeface="Footlight MT Light"/>
              </a:rPr>
              <a:t>What would we say to a student who finds the sloping asymptote for the function </a:t>
            </a:r>
          </a:p>
          <a:p>
            <a:pPr marL="0" indent="0">
              <a:buNone/>
            </a:pPr>
            <a:endParaRPr lang="en-US" dirty="0">
              <a:latin typeface="Footlight MT Light"/>
              <a:cs typeface="Footlight MT Light"/>
            </a:endParaRPr>
          </a:p>
          <a:p>
            <a:pPr marL="0" indent="0">
              <a:buNone/>
            </a:pPr>
            <a:endParaRPr lang="en-US" dirty="0" smtClean="0">
              <a:latin typeface="Footlight MT Light"/>
              <a:cs typeface="Footlight MT Light"/>
            </a:endParaRPr>
          </a:p>
          <a:p>
            <a:pPr marL="0" indent="0">
              <a:buNone/>
            </a:pPr>
            <a:r>
              <a:rPr lang="en-US" dirty="0">
                <a:latin typeface="Footlight MT Light"/>
                <a:cs typeface="Footlight MT Light"/>
              </a:rPr>
              <a:t>t</a:t>
            </a:r>
            <a:r>
              <a:rPr lang="en-US" dirty="0" smtClean="0">
                <a:latin typeface="Footlight MT Light"/>
                <a:cs typeface="Footlight MT Light"/>
              </a:rPr>
              <a:t>his way?</a:t>
            </a:r>
            <a:endParaRPr lang="en-US" dirty="0">
              <a:latin typeface="Footlight MT Light"/>
              <a:cs typeface="Footlight MT Light"/>
            </a:endParaRPr>
          </a:p>
          <a:p>
            <a:endParaRPr lang="en-US" dirty="0" smtClean="0">
              <a:latin typeface="Footlight MT Light"/>
              <a:cs typeface="Footlight MT Light"/>
            </a:endParaRPr>
          </a:p>
          <a:p>
            <a:endParaRPr lang="en-US" dirty="0">
              <a:latin typeface="Footlight MT Light"/>
              <a:cs typeface="Footlight MT Light"/>
            </a:endParaRPr>
          </a:p>
          <a:p>
            <a:pPr marL="0" indent="0">
              <a:buNone/>
            </a:pPr>
            <a:r>
              <a:rPr lang="en-US" dirty="0" smtClean="0">
                <a:latin typeface="Footlight MT Light"/>
                <a:cs typeface="Footlight MT Light"/>
              </a:rPr>
              <a:t>Hence the sloping asymptote is </a:t>
            </a: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
        <p:nvSpPr>
          <p:cNvPr id="4" name="Rectangle 3"/>
          <p:cNvSpPr/>
          <p:nvPr/>
        </p:nvSpPr>
        <p:spPr bwMode="auto">
          <a:xfrm>
            <a:off x="6228184" y="3717032"/>
            <a:ext cx="648072" cy="57606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6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045027073"/>
              </p:ext>
            </p:extLst>
          </p:nvPr>
        </p:nvGraphicFramePr>
        <p:xfrm>
          <a:off x="138085" y="4149080"/>
          <a:ext cx="9005915" cy="1041648"/>
        </p:xfrm>
        <a:graphic>
          <a:graphicData uri="http://schemas.openxmlformats.org/presentationml/2006/ole">
            <mc:AlternateContent xmlns:mc="http://schemas.openxmlformats.org/markup-compatibility/2006">
              <mc:Choice xmlns:v="urn:schemas-microsoft-com:vml" Requires="v">
                <p:oleObj spid="_x0000_s6771" name="Document" r:id="rId5" imgW="5270500" imgH="609600" progId="Word.Document.12">
                  <p:embed/>
                </p:oleObj>
              </mc:Choice>
              <mc:Fallback>
                <p:oleObj name="Document" r:id="rId5" imgW="5270500" imgH="609600" progId="Word.Document.12">
                  <p:embed/>
                  <p:pic>
                    <p:nvPicPr>
                      <p:cNvPr id="0" name=""/>
                      <p:cNvPicPr/>
                      <p:nvPr/>
                    </p:nvPicPr>
                    <p:blipFill>
                      <a:blip r:embed="rId6"/>
                      <a:stretch>
                        <a:fillRect/>
                      </a:stretch>
                    </p:blipFill>
                    <p:spPr>
                      <a:xfrm>
                        <a:off x="138085" y="4149080"/>
                        <a:ext cx="9005915" cy="104164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91163819"/>
              </p:ext>
            </p:extLst>
          </p:nvPr>
        </p:nvGraphicFramePr>
        <p:xfrm>
          <a:off x="107504" y="2996952"/>
          <a:ext cx="9274134" cy="648072"/>
        </p:xfrm>
        <a:graphic>
          <a:graphicData uri="http://schemas.openxmlformats.org/presentationml/2006/ole">
            <mc:AlternateContent xmlns:mc="http://schemas.openxmlformats.org/markup-compatibility/2006">
              <mc:Choice xmlns:v="urn:schemas-microsoft-com:vml" Requires="v">
                <p:oleObj spid="_x0000_s6772" name="Document" r:id="rId8" imgW="5270500" imgH="368300" progId="Word.Document.12">
                  <p:embed/>
                </p:oleObj>
              </mc:Choice>
              <mc:Fallback>
                <p:oleObj name="Document" r:id="rId8" imgW="5270500" imgH="368300" progId="Word.Document.12">
                  <p:embed/>
                  <p:pic>
                    <p:nvPicPr>
                      <p:cNvPr id="0" name=""/>
                      <p:cNvPicPr/>
                      <p:nvPr/>
                    </p:nvPicPr>
                    <p:blipFill>
                      <a:blip r:embed="rId9"/>
                      <a:stretch>
                        <a:fillRect/>
                      </a:stretch>
                    </p:blipFill>
                    <p:spPr>
                      <a:xfrm>
                        <a:off x="107504" y="2996952"/>
                        <a:ext cx="9274134" cy="64807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991313981"/>
              </p:ext>
            </p:extLst>
          </p:nvPr>
        </p:nvGraphicFramePr>
        <p:xfrm>
          <a:off x="-972616" y="5661248"/>
          <a:ext cx="10672614" cy="360040"/>
        </p:xfrm>
        <a:graphic>
          <a:graphicData uri="http://schemas.openxmlformats.org/presentationml/2006/ole">
            <mc:AlternateContent xmlns:mc="http://schemas.openxmlformats.org/markup-compatibility/2006">
              <mc:Choice xmlns:v="urn:schemas-microsoft-com:vml" Requires="v">
                <p:oleObj spid="_x0000_s6773" name="Document" r:id="rId11" imgW="5270500" imgH="177800" progId="Word.Document.12">
                  <p:embed/>
                </p:oleObj>
              </mc:Choice>
              <mc:Fallback>
                <p:oleObj name="Document" r:id="rId11" imgW="5270500" imgH="177800" progId="Word.Document.12">
                  <p:embed/>
                  <p:pic>
                    <p:nvPicPr>
                      <p:cNvPr id="0" name=""/>
                      <p:cNvPicPr/>
                      <p:nvPr/>
                    </p:nvPicPr>
                    <p:blipFill>
                      <a:blip r:embed="rId12"/>
                      <a:stretch>
                        <a:fillRect/>
                      </a:stretch>
                    </p:blipFill>
                    <p:spPr>
                      <a:xfrm>
                        <a:off x="-972616" y="5661248"/>
                        <a:ext cx="10672614" cy="360040"/>
                      </a:xfrm>
                      <a:prstGeom prst="rect">
                        <a:avLst/>
                      </a:prstGeom>
                    </p:spPr>
                  </p:pic>
                </p:oleObj>
              </mc:Fallback>
            </mc:AlternateContent>
          </a:graphicData>
        </a:graphic>
      </p:graphicFrame>
    </p:spTree>
    <p:extLst>
      <p:ext uri="{BB962C8B-B14F-4D97-AF65-F5344CB8AC3E}">
        <p14:creationId xmlns:p14="http://schemas.microsoft.com/office/powerpoint/2010/main" val="53603124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latin typeface="Footlight MT Light"/>
                <a:cs typeface="Footlight MT Light"/>
              </a:rPr>
              <a:t>Definitions and sloping asymptotes</a:t>
            </a:r>
            <a:endParaRPr lang="en-US" sz="3600" dirty="0">
              <a:latin typeface="Footlight MT Light"/>
              <a:cs typeface="Footlight MT Light"/>
            </a:endParaRPr>
          </a:p>
        </p:txBody>
      </p:sp>
      <p:sp>
        <p:nvSpPr>
          <p:cNvPr id="6147" name="Rectangle 3"/>
          <p:cNvSpPr>
            <a:spLocks noGrp="1" noChangeArrowheads="1"/>
          </p:cNvSpPr>
          <p:nvPr>
            <p:ph type="body" idx="1"/>
          </p:nvPr>
        </p:nvSpPr>
        <p:spPr>
          <a:xfrm>
            <a:off x="683568" y="1988840"/>
            <a:ext cx="8136904" cy="3733800"/>
          </a:xfrm>
        </p:spPr>
        <p:txBody>
          <a:bodyPr/>
          <a:lstStyle/>
          <a:p>
            <a:pPr marL="0" indent="0">
              <a:buNone/>
            </a:pPr>
            <a:r>
              <a:rPr lang="en-US" dirty="0" smtClean="0">
                <a:latin typeface="Footlight MT Light"/>
                <a:cs typeface="Footlight MT Light"/>
              </a:rPr>
              <a:t>What is the definition? We say that if</a:t>
            </a:r>
          </a:p>
          <a:p>
            <a:pPr marL="0" indent="0">
              <a:buNone/>
            </a:pPr>
            <a:endParaRPr lang="en-US" dirty="0">
              <a:latin typeface="Footlight MT Light"/>
              <a:cs typeface="Footlight MT Light"/>
            </a:endParaRPr>
          </a:p>
          <a:p>
            <a:pPr marL="0" indent="0">
              <a:buNone/>
            </a:pPr>
            <a:endParaRPr lang="en-US" dirty="0" smtClean="0">
              <a:latin typeface="Footlight MT Light"/>
              <a:cs typeface="Footlight MT Light"/>
            </a:endParaRPr>
          </a:p>
          <a:p>
            <a:pPr marL="0" indent="0">
              <a:buNone/>
            </a:pPr>
            <a:r>
              <a:rPr lang="en-US" dirty="0" smtClean="0">
                <a:latin typeface="Footlight MT Light"/>
                <a:cs typeface="Footlight MT Light"/>
              </a:rPr>
              <a:t>then the line </a:t>
            </a:r>
            <a:r>
              <a:rPr lang="en-US" i="1" dirty="0" smtClean="0">
                <a:latin typeface="Footlight MT Light"/>
                <a:cs typeface="Footlight MT Light"/>
              </a:rPr>
              <a:t>y</a:t>
            </a:r>
            <a:r>
              <a:rPr lang="en-US" dirty="0" smtClean="0">
                <a:latin typeface="Footlight MT Light"/>
                <a:cs typeface="Footlight MT Light"/>
              </a:rPr>
              <a:t> = </a:t>
            </a:r>
            <a:r>
              <a:rPr lang="en-US" i="1" dirty="0" smtClean="0">
                <a:latin typeface="Footlight MT Light"/>
                <a:cs typeface="Footlight MT Light"/>
              </a:rPr>
              <a:t>ax</a:t>
            </a:r>
            <a:r>
              <a:rPr lang="en-US" dirty="0" smtClean="0">
                <a:latin typeface="Footlight MT Light"/>
                <a:cs typeface="Footlight MT Light"/>
              </a:rPr>
              <a:t> + </a:t>
            </a:r>
            <a:r>
              <a:rPr lang="en-US" i="1" dirty="0" smtClean="0">
                <a:latin typeface="Footlight MT Light"/>
                <a:cs typeface="Footlight MT Light"/>
              </a:rPr>
              <a:t>b</a:t>
            </a:r>
            <a:r>
              <a:rPr lang="en-US" dirty="0" smtClean="0">
                <a:latin typeface="Footlight MT Light"/>
                <a:cs typeface="Footlight MT Light"/>
              </a:rPr>
              <a:t> is a sloping asymptote. Since, dividing,</a:t>
            </a:r>
          </a:p>
          <a:p>
            <a:pPr marL="0" indent="0">
              <a:buNone/>
            </a:pPr>
            <a:endParaRPr lang="en-US" dirty="0">
              <a:latin typeface="Footlight MT Light"/>
              <a:cs typeface="Footlight MT Light"/>
            </a:endParaRPr>
          </a:p>
          <a:p>
            <a:pPr marL="0" indent="0">
              <a:buNone/>
            </a:pPr>
            <a:endParaRPr lang="en-US" dirty="0" smtClean="0">
              <a:latin typeface="Footlight MT Light"/>
              <a:cs typeface="Footlight MT Light"/>
            </a:endParaRPr>
          </a:p>
          <a:p>
            <a:pPr marL="0" indent="0">
              <a:buNone/>
            </a:pPr>
            <a:r>
              <a:rPr lang="en-US" dirty="0" smtClean="0">
                <a:latin typeface="Footlight MT Light"/>
                <a:cs typeface="Footlight MT Light"/>
              </a:rPr>
              <a:t>We need</a:t>
            </a:r>
          </a:p>
          <a:p>
            <a:pPr marL="0" indent="0">
              <a:buNone/>
            </a:pPr>
            <a:r>
              <a:rPr lang="en-US" dirty="0" smtClean="0">
                <a:latin typeface="Footlight MT Light"/>
                <a:cs typeface="Footlight MT Light"/>
              </a:rPr>
              <a:t> </a:t>
            </a: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208778340"/>
              </p:ext>
            </p:extLst>
          </p:nvPr>
        </p:nvGraphicFramePr>
        <p:xfrm>
          <a:off x="-756592" y="2636912"/>
          <a:ext cx="11009644" cy="504056"/>
        </p:xfrm>
        <a:graphic>
          <a:graphicData uri="http://schemas.openxmlformats.org/presentationml/2006/ole">
            <mc:AlternateContent xmlns:mc="http://schemas.openxmlformats.org/markup-compatibility/2006">
              <mc:Choice xmlns:v="urn:schemas-microsoft-com:vml" Requires="v">
                <p:oleObj spid="_x0000_s8001" name="Document" r:id="rId5" imgW="5270500" imgH="241300" progId="Word.Document.12">
                  <p:embed/>
                </p:oleObj>
              </mc:Choice>
              <mc:Fallback>
                <p:oleObj name="Document" r:id="rId5" imgW="5270500" imgH="241300" progId="Word.Document.12">
                  <p:embed/>
                  <p:pic>
                    <p:nvPicPr>
                      <p:cNvPr id="0" name=""/>
                      <p:cNvPicPr/>
                      <p:nvPr/>
                    </p:nvPicPr>
                    <p:blipFill>
                      <a:blip r:embed="rId6"/>
                      <a:stretch>
                        <a:fillRect/>
                      </a:stretch>
                    </p:blipFill>
                    <p:spPr>
                      <a:xfrm>
                        <a:off x="-756592" y="2636912"/>
                        <a:ext cx="11009644" cy="504056"/>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182813354"/>
              </p:ext>
            </p:extLst>
          </p:nvPr>
        </p:nvGraphicFramePr>
        <p:xfrm>
          <a:off x="-58859" y="4005064"/>
          <a:ext cx="9274133" cy="648072"/>
        </p:xfrm>
        <a:graphic>
          <a:graphicData uri="http://schemas.openxmlformats.org/presentationml/2006/ole">
            <mc:AlternateContent xmlns:mc="http://schemas.openxmlformats.org/markup-compatibility/2006">
              <mc:Choice xmlns:v="urn:schemas-microsoft-com:vml" Requires="v">
                <p:oleObj spid="_x0000_s8002" name="Document" r:id="rId8" imgW="5270500" imgH="368300" progId="Word.Document.12">
                  <p:embed/>
                </p:oleObj>
              </mc:Choice>
              <mc:Fallback>
                <p:oleObj name="Document" r:id="rId8" imgW="5270500" imgH="368300" progId="Word.Document.12">
                  <p:embed/>
                  <p:pic>
                    <p:nvPicPr>
                      <p:cNvPr id="0" name=""/>
                      <p:cNvPicPr/>
                      <p:nvPr/>
                    </p:nvPicPr>
                    <p:blipFill>
                      <a:blip r:embed="rId9"/>
                      <a:stretch>
                        <a:fillRect/>
                      </a:stretch>
                    </p:blipFill>
                    <p:spPr>
                      <a:xfrm>
                        <a:off x="-58859" y="4005064"/>
                        <a:ext cx="9274133" cy="64807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93839117"/>
              </p:ext>
            </p:extLst>
          </p:nvPr>
        </p:nvGraphicFramePr>
        <p:xfrm>
          <a:off x="-684584" y="5013176"/>
          <a:ext cx="9961106" cy="648072"/>
        </p:xfrm>
        <a:graphic>
          <a:graphicData uri="http://schemas.openxmlformats.org/presentationml/2006/ole">
            <mc:AlternateContent xmlns:mc="http://schemas.openxmlformats.org/markup-compatibility/2006">
              <mc:Choice xmlns:v="urn:schemas-microsoft-com:vml" Requires="v">
                <p:oleObj spid="_x0000_s8003" name="Document" r:id="rId11" imgW="5270500" imgH="342900" progId="Word.Document.12">
                  <p:embed/>
                </p:oleObj>
              </mc:Choice>
              <mc:Fallback>
                <p:oleObj name="Document" r:id="rId11" imgW="5270500" imgH="342900" progId="Word.Document.12">
                  <p:embed/>
                  <p:pic>
                    <p:nvPicPr>
                      <p:cNvPr id="0" name=""/>
                      <p:cNvPicPr/>
                      <p:nvPr/>
                    </p:nvPicPr>
                    <p:blipFill>
                      <a:blip r:embed="rId12"/>
                      <a:stretch>
                        <a:fillRect/>
                      </a:stretch>
                    </p:blipFill>
                    <p:spPr>
                      <a:xfrm>
                        <a:off x="-684584" y="5013176"/>
                        <a:ext cx="9961106" cy="64807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959985166"/>
              </p:ext>
            </p:extLst>
          </p:nvPr>
        </p:nvGraphicFramePr>
        <p:xfrm>
          <a:off x="-684584" y="5733256"/>
          <a:ext cx="10657184" cy="693359"/>
        </p:xfrm>
        <a:graphic>
          <a:graphicData uri="http://schemas.openxmlformats.org/presentationml/2006/ole">
            <mc:AlternateContent xmlns:mc="http://schemas.openxmlformats.org/markup-compatibility/2006">
              <mc:Choice xmlns:v="urn:schemas-microsoft-com:vml" Requires="v">
                <p:oleObj spid="_x0000_s8004" name="Document" r:id="rId14" imgW="5270500" imgH="342900" progId="Word.Document.12">
                  <p:embed/>
                </p:oleObj>
              </mc:Choice>
              <mc:Fallback>
                <p:oleObj name="Document" r:id="rId14" imgW="5270500" imgH="342900" progId="Word.Document.12">
                  <p:embed/>
                  <p:pic>
                    <p:nvPicPr>
                      <p:cNvPr id="0" name=""/>
                      <p:cNvPicPr/>
                      <p:nvPr/>
                    </p:nvPicPr>
                    <p:blipFill>
                      <a:blip r:embed="rId15"/>
                      <a:stretch>
                        <a:fillRect/>
                      </a:stretch>
                    </p:blipFill>
                    <p:spPr>
                      <a:xfrm>
                        <a:off x="-684584" y="5733256"/>
                        <a:ext cx="10657184" cy="693359"/>
                      </a:xfrm>
                      <a:prstGeom prst="rect">
                        <a:avLst/>
                      </a:prstGeom>
                    </p:spPr>
                  </p:pic>
                </p:oleObj>
              </mc:Fallback>
            </mc:AlternateContent>
          </a:graphicData>
        </a:graphic>
      </p:graphicFrame>
    </p:spTree>
    <p:extLst>
      <p:ext uri="{BB962C8B-B14F-4D97-AF65-F5344CB8AC3E}">
        <p14:creationId xmlns:p14="http://schemas.microsoft.com/office/powerpoint/2010/main" val="283272251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3600" dirty="0" smtClean="0">
                <a:latin typeface="Footlight MT Light"/>
                <a:cs typeface="Footlight MT Light"/>
              </a:rPr>
              <a:t>Definitions and sloping asymptotes</a:t>
            </a:r>
            <a:endParaRPr lang="en-US" sz="3600" dirty="0">
              <a:latin typeface="Footlight MT Light"/>
              <a:cs typeface="Footlight MT Light"/>
            </a:endParaRPr>
          </a:p>
        </p:txBody>
      </p:sp>
      <p:sp>
        <p:nvSpPr>
          <p:cNvPr id="6147" name="Rectangle 3"/>
          <p:cNvSpPr>
            <a:spLocks noGrp="1" noChangeArrowheads="1"/>
          </p:cNvSpPr>
          <p:nvPr>
            <p:ph type="body" idx="1"/>
          </p:nvPr>
        </p:nvSpPr>
        <p:spPr>
          <a:xfrm>
            <a:off x="683568" y="1988840"/>
            <a:ext cx="7702624" cy="3733800"/>
          </a:xfrm>
        </p:spPr>
        <p:txBody>
          <a:bodyPr/>
          <a:lstStyle/>
          <a:p>
            <a:pPr marL="0" indent="0">
              <a:buNone/>
            </a:pPr>
            <a:r>
              <a:rPr lang="en-US" dirty="0" smtClean="0">
                <a:latin typeface="Footlight MT Light"/>
                <a:cs typeface="Footlight MT Light"/>
              </a:rPr>
              <a:t> </a:t>
            </a:r>
          </a:p>
        </p:txBody>
      </p:sp>
      <p:sp>
        <p:nvSpPr>
          <p:cNvPr id="6148"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4" name="Picture 3"/>
          <p:cNvPicPr>
            <a:picLocks noChangeAspect="1"/>
          </p:cNvPicPr>
          <p:nvPr/>
        </p:nvPicPr>
        <p:blipFill>
          <a:blip r:embed="rId3"/>
          <a:stretch>
            <a:fillRect/>
          </a:stretch>
        </p:blipFill>
        <p:spPr>
          <a:xfrm>
            <a:off x="1115616" y="2034113"/>
            <a:ext cx="6912768" cy="4793675"/>
          </a:xfrm>
          <a:prstGeom prst="rect">
            <a:avLst/>
          </a:prstGeom>
        </p:spPr>
      </p:pic>
    </p:spTree>
    <p:extLst>
      <p:ext uri="{BB962C8B-B14F-4D97-AF65-F5344CB8AC3E}">
        <p14:creationId xmlns:p14="http://schemas.microsoft.com/office/powerpoint/2010/main" val="4618960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75048"/>
            <a:ext cx="7772400" cy="685800"/>
          </a:xfrm>
        </p:spPr>
        <p:txBody>
          <a:bodyPr/>
          <a:lstStyle/>
          <a:p>
            <a:r>
              <a:rPr lang="en-US" sz="3200" dirty="0" smtClean="0">
                <a:latin typeface="Footlight MT Light"/>
                <a:cs typeface="Footlight MT Light"/>
              </a:rPr>
              <a:t>Examples of Technology Use: </a:t>
            </a:r>
            <a:r>
              <a:rPr lang="en-US" sz="3200" dirty="0" err="1" smtClean="0">
                <a:latin typeface="Footlight MT Light"/>
                <a:cs typeface="Footlight MT Light"/>
              </a:rPr>
              <a:t>GeoGebra</a:t>
            </a:r>
            <a:endParaRPr lang="en-US" sz="3200" dirty="0">
              <a:latin typeface="Footlight MT Light"/>
              <a:cs typeface="Footlight MT Light"/>
            </a:endParaRPr>
          </a:p>
        </p:txBody>
      </p:sp>
      <p:sp>
        <p:nvSpPr>
          <p:cNvPr id="7"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
        <p:nvSpPr>
          <p:cNvPr id="4" name="Content Placeholder 3"/>
          <p:cNvSpPr>
            <a:spLocks noGrp="1"/>
          </p:cNvSpPr>
          <p:nvPr>
            <p:ph idx="1"/>
          </p:nvPr>
        </p:nvSpPr>
        <p:spPr/>
        <p:txBody>
          <a:bodyPr/>
          <a:lstStyle/>
          <a:p>
            <a:pPr>
              <a:lnSpc>
                <a:spcPct val="130000"/>
              </a:lnSpc>
            </a:pPr>
            <a:endParaRPr lang="en-US" dirty="0" smtClean="0">
              <a:latin typeface="Footlight MT Light"/>
              <a:cs typeface="Footlight MT Light"/>
              <a:hlinkClick r:id="rId2" action="ppaction://hlinkfile"/>
            </a:endParaRPr>
          </a:p>
          <a:p>
            <a:pPr>
              <a:lnSpc>
                <a:spcPct val="130000"/>
              </a:lnSpc>
            </a:pPr>
            <a:r>
              <a:rPr lang="en-US" dirty="0">
                <a:latin typeface="Footlight MT Light"/>
                <a:cs typeface="Footlight MT Light"/>
                <a:hlinkClick r:id="rId3" action="ppaction://hlinkfile"/>
              </a:rPr>
              <a:t>Riemann sums</a:t>
            </a:r>
            <a:endParaRPr lang="en-US" dirty="0">
              <a:latin typeface="Footlight MT Light"/>
              <a:cs typeface="Footlight MT Light"/>
            </a:endParaRPr>
          </a:p>
          <a:p>
            <a:pPr>
              <a:lnSpc>
                <a:spcPct val="130000"/>
              </a:lnSpc>
            </a:pPr>
            <a:r>
              <a:rPr lang="en-US" dirty="0" smtClean="0">
                <a:latin typeface="Footlight MT Light"/>
                <a:cs typeface="Footlight MT Light"/>
                <a:hlinkClick r:id="rId2" action="ppaction://hlinkfile"/>
              </a:rPr>
              <a:t>Accumulation functions</a:t>
            </a:r>
            <a:endParaRPr lang="en-US" dirty="0" smtClean="0">
              <a:latin typeface="Footlight MT Light"/>
              <a:cs typeface="Footlight MT Light"/>
            </a:endParaRPr>
          </a:p>
          <a:p>
            <a:pPr>
              <a:lnSpc>
                <a:spcPct val="130000"/>
              </a:lnSpc>
            </a:pPr>
            <a:r>
              <a:rPr lang="en-US" dirty="0" smtClean="0">
                <a:latin typeface="Footlight MT Light"/>
                <a:cs typeface="Footlight MT Light"/>
                <a:hlinkClick r:id="rId4" action="ppaction://hlinkfile"/>
              </a:rPr>
              <a:t>Application to </a:t>
            </a:r>
            <a:r>
              <a:rPr lang="en-US" dirty="0" err="1" smtClean="0">
                <a:latin typeface="Footlight MT Light"/>
                <a:cs typeface="Footlight MT Light"/>
                <a:hlinkClick r:id="rId4" action="ppaction://hlinkfile"/>
              </a:rPr>
              <a:t>ln</a:t>
            </a:r>
            <a:r>
              <a:rPr lang="en-US" dirty="0" smtClean="0">
                <a:latin typeface="Footlight MT Light"/>
                <a:cs typeface="Footlight MT Light"/>
                <a:hlinkClick r:id="rId4" action="ppaction://hlinkfile"/>
              </a:rPr>
              <a:t>(</a:t>
            </a:r>
            <a:r>
              <a:rPr lang="en-US" i="1" dirty="0" smtClean="0">
                <a:latin typeface="Footlight MT Light"/>
                <a:cs typeface="Footlight MT Light"/>
                <a:hlinkClick r:id="rId4" action="ppaction://hlinkfile"/>
              </a:rPr>
              <a:t>x</a:t>
            </a:r>
            <a:r>
              <a:rPr lang="en-US" dirty="0" smtClean="0">
                <a:latin typeface="Footlight MT Light"/>
                <a:cs typeface="Footlight MT Light"/>
                <a:hlinkClick r:id="rId4" action="ppaction://hlinkfile"/>
              </a:rPr>
              <a:t>)</a:t>
            </a:r>
            <a:endParaRPr lang="en-US" dirty="0" smtClean="0">
              <a:latin typeface="Footlight MT Light"/>
              <a:cs typeface="Footlight MT Light"/>
            </a:endParaRPr>
          </a:p>
          <a:p>
            <a:endParaRPr lang="en-US" dirty="0" smtClean="0">
              <a:latin typeface="Footlight MT Light"/>
              <a:cs typeface="Footlight MT Light"/>
            </a:endParaRPr>
          </a:p>
          <a:p>
            <a:endParaRPr lang="en-US" dirty="0">
              <a:latin typeface="Footlight MT Light"/>
              <a:cs typeface="Footlight MT Light"/>
            </a:endParaRPr>
          </a:p>
        </p:txBody>
      </p:sp>
    </p:spTree>
    <p:extLst>
      <p:ext uri="{BB962C8B-B14F-4D97-AF65-F5344CB8AC3E}">
        <p14:creationId xmlns:p14="http://schemas.microsoft.com/office/powerpoint/2010/main" val="421781425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Footlight MT Light"/>
                <a:cs typeface="Footlight MT Light"/>
              </a:rPr>
              <a:t>Technology use: Area so Far</a:t>
            </a:r>
            <a:endParaRPr lang="en-US" sz="3200" dirty="0">
              <a:latin typeface="Footlight MT Light"/>
              <a:cs typeface="Footlight MT Light"/>
            </a:endParaRPr>
          </a:p>
        </p:txBody>
      </p:sp>
      <p:sp>
        <p:nvSpPr>
          <p:cNvPr id="7"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
        <p:nvSpPr>
          <p:cNvPr id="4" name="Content Placeholder 3"/>
          <p:cNvSpPr>
            <a:spLocks noGrp="1"/>
          </p:cNvSpPr>
          <p:nvPr>
            <p:ph idx="1"/>
          </p:nvPr>
        </p:nvSpPr>
        <p:spPr/>
        <p:txBody>
          <a:bodyPr/>
          <a:lstStyle/>
          <a:p>
            <a:pPr>
              <a:lnSpc>
                <a:spcPct val="130000"/>
              </a:lnSpc>
            </a:pPr>
            <a:endParaRPr lang="en-US" dirty="0" smtClean="0">
              <a:latin typeface="Footlight MT Light"/>
              <a:cs typeface="Footlight MT Light"/>
              <a:hlinkClick r:id="rId2" action="ppaction://hlinkfile"/>
            </a:endParaRPr>
          </a:p>
          <a:p>
            <a:endParaRPr lang="en-US" dirty="0" smtClean="0">
              <a:latin typeface="Footlight MT Light"/>
              <a:cs typeface="Footlight MT Light"/>
            </a:endParaRPr>
          </a:p>
          <a:p>
            <a:endParaRPr lang="en-US" dirty="0">
              <a:latin typeface="Footlight MT Light"/>
              <a:cs typeface="Footlight MT Light"/>
            </a:endParaRPr>
          </a:p>
        </p:txBody>
      </p:sp>
      <p:pic>
        <p:nvPicPr>
          <p:cNvPr id="5" name="Picture 4"/>
          <p:cNvPicPr>
            <a:picLocks noChangeAspect="1"/>
          </p:cNvPicPr>
          <p:nvPr/>
        </p:nvPicPr>
        <p:blipFill>
          <a:blip r:embed="rId3"/>
          <a:stretch>
            <a:fillRect/>
          </a:stretch>
        </p:blipFill>
        <p:spPr>
          <a:xfrm>
            <a:off x="1547664" y="1956304"/>
            <a:ext cx="5760640" cy="4752868"/>
          </a:xfrm>
          <a:prstGeom prst="rect">
            <a:avLst/>
          </a:prstGeom>
        </p:spPr>
      </p:pic>
    </p:spTree>
    <p:extLst>
      <p:ext uri="{BB962C8B-B14F-4D97-AF65-F5344CB8AC3E}">
        <p14:creationId xmlns:p14="http://schemas.microsoft.com/office/powerpoint/2010/main" val="95329614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Footlight MT Light"/>
                <a:cs typeface="Footlight MT Light"/>
              </a:rPr>
              <a:t>Technology </a:t>
            </a:r>
            <a:r>
              <a:rPr lang="en-US" sz="3200" dirty="0" smtClean="0">
                <a:latin typeface="Footlight MT Light"/>
                <a:cs typeface="Footlight MT Light"/>
              </a:rPr>
              <a:t>use: Area so Far for </a:t>
            </a:r>
            <a:r>
              <a:rPr lang="en-US" sz="3200" dirty="0" err="1" smtClean="0">
                <a:latin typeface="Footlight MT Light"/>
                <a:cs typeface="Footlight MT Light"/>
              </a:rPr>
              <a:t>lnx</a:t>
            </a:r>
            <a:endParaRPr lang="en-US" sz="3200" dirty="0">
              <a:latin typeface="Footlight MT Light"/>
              <a:cs typeface="Footlight MT Light"/>
            </a:endParaRPr>
          </a:p>
        </p:txBody>
      </p:sp>
      <p:sp>
        <p:nvSpPr>
          <p:cNvPr id="7"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
        <p:nvSpPr>
          <p:cNvPr id="4" name="Content Placeholder 3"/>
          <p:cNvSpPr>
            <a:spLocks noGrp="1"/>
          </p:cNvSpPr>
          <p:nvPr>
            <p:ph idx="1"/>
          </p:nvPr>
        </p:nvSpPr>
        <p:spPr/>
        <p:txBody>
          <a:bodyPr/>
          <a:lstStyle/>
          <a:p>
            <a:pPr>
              <a:lnSpc>
                <a:spcPct val="130000"/>
              </a:lnSpc>
            </a:pPr>
            <a:endParaRPr lang="en-US" dirty="0" smtClean="0">
              <a:latin typeface="Footlight MT Light"/>
              <a:cs typeface="Footlight MT Light"/>
              <a:hlinkClick r:id="rId2" action="ppaction://hlinkfile"/>
            </a:endParaRPr>
          </a:p>
          <a:p>
            <a:endParaRPr lang="en-US" dirty="0" smtClean="0">
              <a:latin typeface="Footlight MT Light"/>
              <a:cs typeface="Footlight MT Light"/>
            </a:endParaRPr>
          </a:p>
          <a:p>
            <a:endParaRPr lang="en-US" dirty="0">
              <a:latin typeface="Footlight MT Light"/>
              <a:cs typeface="Footlight MT Light"/>
            </a:endParaRPr>
          </a:p>
        </p:txBody>
      </p:sp>
      <p:pic>
        <p:nvPicPr>
          <p:cNvPr id="3" name="Picture 2"/>
          <p:cNvPicPr>
            <a:picLocks noChangeAspect="1"/>
          </p:cNvPicPr>
          <p:nvPr/>
        </p:nvPicPr>
        <p:blipFill>
          <a:blip r:embed="rId3"/>
          <a:stretch>
            <a:fillRect/>
          </a:stretch>
        </p:blipFill>
        <p:spPr>
          <a:xfrm>
            <a:off x="1475656" y="1988840"/>
            <a:ext cx="6311900" cy="4737100"/>
          </a:xfrm>
          <a:prstGeom prst="rect">
            <a:avLst/>
          </a:prstGeom>
        </p:spPr>
      </p:pic>
    </p:spTree>
    <p:extLst>
      <p:ext uri="{BB962C8B-B14F-4D97-AF65-F5344CB8AC3E}">
        <p14:creationId xmlns:p14="http://schemas.microsoft.com/office/powerpoint/2010/main" val="866785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ChangeArrowheads="1"/>
          </p:cNvSpPr>
          <p:nvPr>
            <p:ph type="title"/>
          </p:nvPr>
        </p:nvSpPr>
        <p:spPr>
          <a:xfrm>
            <a:off x="683568" y="908720"/>
            <a:ext cx="7772400" cy="685800"/>
          </a:xfrm>
        </p:spPr>
        <p:txBody>
          <a:bodyPr/>
          <a:lstStyle/>
          <a:p>
            <a:pPr>
              <a:defRPr/>
            </a:pPr>
            <a:r>
              <a:rPr lang="en-US" dirty="0" smtClean="0">
                <a:latin typeface="Footlight MT Light"/>
                <a:cs typeface="Footlight MT Light"/>
              </a:rPr>
              <a:t>Aiming Wider</a:t>
            </a:r>
            <a:endParaRPr lang="en-US" dirty="0">
              <a:latin typeface="Footlight MT Light"/>
              <a:cs typeface="Footlight MT Light"/>
            </a:endParaRPr>
          </a:p>
        </p:txBody>
      </p:sp>
      <p:sp>
        <p:nvSpPr>
          <p:cNvPr id="847875" name="Rectangle 3"/>
          <p:cNvSpPr>
            <a:spLocks noGrp="1" noChangeArrowheads="1"/>
          </p:cNvSpPr>
          <p:nvPr>
            <p:ph type="body" idx="1"/>
          </p:nvPr>
        </p:nvSpPr>
        <p:spPr>
          <a:xfrm>
            <a:off x="683568" y="1484784"/>
            <a:ext cx="7918648" cy="3733800"/>
          </a:xfrm>
        </p:spPr>
        <p:txBody>
          <a:bodyPr/>
          <a:lstStyle/>
          <a:p>
            <a:pPr marL="0" indent="0">
              <a:buNone/>
              <a:defRPr/>
            </a:pPr>
            <a:r>
              <a:rPr lang="en-US" b="0" dirty="0" smtClean="0">
                <a:latin typeface="Footlight MT Light"/>
                <a:cs typeface="Footlight MT Light"/>
              </a:rPr>
              <a:t>I have suggested that this </a:t>
            </a:r>
            <a:r>
              <a:rPr lang="en-US" dirty="0">
                <a:latin typeface="Footlight MT Light"/>
                <a:cs typeface="Footlight MT Light"/>
              </a:rPr>
              <a:t>c</a:t>
            </a:r>
            <a:r>
              <a:rPr lang="en-US" dirty="0" smtClean="0">
                <a:latin typeface="Footlight MT Light"/>
                <a:cs typeface="Footlight MT Light"/>
              </a:rPr>
              <a:t>ould be</a:t>
            </a:r>
            <a:r>
              <a:rPr lang="en-US" b="0" dirty="0" smtClean="0">
                <a:latin typeface="Footlight MT Light"/>
                <a:cs typeface="Footlight MT Light"/>
              </a:rPr>
              <a:t> good for our students. </a:t>
            </a:r>
            <a:r>
              <a:rPr lang="en-US" dirty="0" smtClean="0">
                <a:latin typeface="Footlight MT Light"/>
                <a:cs typeface="Footlight MT Light"/>
              </a:rPr>
              <a:t>It might involve:</a:t>
            </a:r>
          </a:p>
          <a:p>
            <a:pPr marL="0" indent="0">
              <a:buNone/>
              <a:defRPr/>
            </a:pPr>
            <a:endParaRPr lang="en-US" dirty="0" smtClean="0">
              <a:latin typeface="Footlight MT Light"/>
              <a:cs typeface="Footlight MT Light"/>
            </a:endParaRPr>
          </a:p>
          <a:p>
            <a:pPr>
              <a:defRPr/>
            </a:pPr>
            <a:r>
              <a:rPr lang="en-US" sz="2300" dirty="0" smtClean="0">
                <a:latin typeface="Footlight MT Light"/>
                <a:cs typeface="Footlight MT Light"/>
              </a:rPr>
              <a:t>Increasing mathematics knowledge at the horizon</a:t>
            </a:r>
          </a:p>
          <a:p>
            <a:pPr>
              <a:defRPr/>
            </a:pPr>
            <a:r>
              <a:rPr lang="en-US" sz="2300" dirty="0" smtClean="0">
                <a:latin typeface="Footlight MT Light"/>
                <a:cs typeface="Footlight MT Light"/>
              </a:rPr>
              <a:t>Paying attention </a:t>
            </a:r>
            <a:r>
              <a:rPr lang="en-US" sz="2300" dirty="0">
                <a:latin typeface="Footlight MT Light"/>
                <a:cs typeface="Footlight MT Light"/>
              </a:rPr>
              <a:t>to student thinking about mathematical </a:t>
            </a:r>
            <a:r>
              <a:rPr lang="en-US" sz="2300" dirty="0" smtClean="0">
                <a:latin typeface="Footlight MT Light"/>
                <a:cs typeface="Footlight MT Light"/>
              </a:rPr>
              <a:t>constructs</a:t>
            </a:r>
          </a:p>
          <a:p>
            <a:pPr>
              <a:defRPr/>
            </a:pPr>
            <a:r>
              <a:rPr lang="en-US" sz="2300" dirty="0" smtClean="0">
                <a:latin typeface="Footlight MT Light"/>
                <a:cs typeface="Footlight MT Light"/>
              </a:rPr>
              <a:t>Aiming for versatile thinking in our students</a:t>
            </a:r>
          </a:p>
          <a:p>
            <a:pPr>
              <a:defRPr/>
            </a:pPr>
            <a:r>
              <a:rPr lang="en-US" sz="2300" dirty="0" smtClean="0">
                <a:latin typeface="Footlight MT Light"/>
                <a:cs typeface="Footlight MT Light"/>
              </a:rPr>
              <a:t>Considering the precision of what we say in teaching</a:t>
            </a:r>
          </a:p>
          <a:p>
            <a:pPr>
              <a:defRPr/>
            </a:pPr>
            <a:r>
              <a:rPr lang="en-US" sz="2300" dirty="0" smtClean="0">
                <a:latin typeface="Footlight MT Light"/>
                <a:cs typeface="Footlight MT Light"/>
              </a:rPr>
              <a:t>Thinking carefully about definitions</a:t>
            </a:r>
          </a:p>
          <a:p>
            <a:pPr>
              <a:defRPr/>
            </a:pPr>
            <a:r>
              <a:rPr lang="en-US" sz="2300" dirty="0" smtClean="0">
                <a:latin typeface="Footlight MT Light"/>
                <a:cs typeface="Footlight MT Light"/>
              </a:rPr>
              <a:t>Employing technology to open up areas for investigation</a:t>
            </a:r>
            <a:endParaRPr lang="en-AU" dirty="0">
              <a:latin typeface="Footlight MT Light"/>
              <a:cs typeface="Footlight MT Light"/>
            </a:endParaRPr>
          </a:p>
          <a:p>
            <a:pPr>
              <a:defRPr/>
            </a:pPr>
            <a:endParaRPr lang="en-US" b="0" dirty="0">
              <a:latin typeface="Footlight MT Light"/>
              <a:cs typeface="Footlight MT Light"/>
            </a:endParaRPr>
          </a:p>
        </p:txBody>
      </p:sp>
      <p:sp>
        <p:nvSpPr>
          <p:cNvPr id="6"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8598656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1864"/>
            <a:ext cx="8229600" cy="1143000"/>
          </a:xfrm>
        </p:spPr>
        <p:txBody>
          <a:bodyPr/>
          <a:lstStyle/>
          <a:p>
            <a:r>
              <a:rPr lang="en-US" sz="3000" dirty="0" smtClean="0">
                <a:latin typeface="Footlight MT Light"/>
                <a:cs typeface="Footlight MT Light"/>
              </a:rPr>
              <a:t>The view of university lecturers</a:t>
            </a:r>
            <a:endParaRPr lang="en-US" sz="3200" dirty="0">
              <a:latin typeface="Footlight MT Light"/>
              <a:cs typeface="Footlight MT Light"/>
            </a:endParaRPr>
          </a:p>
        </p:txBody>
      </p:sp>
      <p:sp>
        <p:nvSpPr>
          <p:cNvPr id="3" name="Content Placeholder 2"/>
          <p:cNvSpPr>
            <a:spLocks noGrp="1"/>
          </p:cNvSpPr>
          <p:nvPr>
            <p:ph idx="1"/>
          </p:nvPr>
        </p:nvSpPr>
        <p:spPr>
          <a:xfrm>
            <a:off x="683568" y="2057400"/>
            <a:ext cx="8208912" cy="3733800"/>
          </a:xfrm>
        </p:spPr>
        <p:txBody>
          <a:bodyPr>
            <a:noAutofit/>
          </a:bodyPr>
          <a:lstStyle/>
          <a:p>
            <a:pPr>
              <a:spcBef>
                <a:spcPts val="0"/>
              </a:spcBef>
              <a:buClr>
                <a:schemeClr val="bg2">
                  <a:lumMod val="50000"/>
                </a:schemeClr>
              </a:buClr>
              <a:buFont typeface="Arial"/>
              <a:buChar char="•"/>
            </a:pPr>
            <a:r>
              <a:rPr lang="en-US" dirty="0" smtClean="0">
                <a:solidFill>
                  <a:srgbClr val="000000"/>
                </a:solidFill>
                <a:latin typeface="Footlight MT Light"/>
                <a:cs typeface="Footlight MT Light"/>
              </a:rPr>
              <a:t>How </a:t>
            </a:r>
            <a:r>
              <a:rPr lang="en-US" dirty="0">
                <a:solidFill>
                  <a:srgbClr val="000000"/>
                </a:solidFill>
                <a:latin typeface="Footlight MT Light"/>
                <a:cs typeface="Footlight MT Light"/>
              </a:rPr>
              <a:t>would you rate first year students’ mathematical understanding of each of the following on entry to university</a:t>
            </a:r>
            <a:r>
              <a:rPr lang="en-US" dirty="0" smtClean="0">
                <a:solidFill>
                  <a:srgbClr val="000000"/>
                </a:solidFill>
                <a:latin typeface="Footlight MT Light"/>
                <a:cs typeface="Footlight MT Light"/>
              </a:rPr>
              <a:t>? (Max score = 5)</a:t>
            </a:r>
          </a:p>
          <a:p>
            <a:pPr>
              <a:lnSpc>
                <a:spcPct val="120000"/>
              </a:lnSpc>
              <a:spcBef>
                <a:spcPts val="0"/>
              </a:spcBef>
              <a:buClr>
                <a:schemeClr val="bg2">
                  <a:lumMod val="50000"/>
                </a:schemeClr>
              </a:buClr>
              <a:buFont typeface="Arial"/>
              <a:buChar char="•"/>
            </a:pPr>
            <a:r>
              <a:rPr lang="en-US" sz="2300" dirty="0">
                <a:solidFill>
                  <a:srgbClr val="000000"/>
                </a:solidFill>
                <a:latin typeface="Footlight MT Light"/>
                <a:cs typeface="Footlight MT Light"/>
              </a:rPr>
              <a:t>A</a:t>
            </a:r>
            <a:r>
              <a:rPr lang="en-US" sz="2300" dirty="0" smtClean="0">
                <a:solidFill>
                  <a:srgbClr val="000000"/>
                </a:solidFill>
                <a:latin typeface="Footlight MT Light"/>
                <a:cs typeface="Footlight MT Light"/>
              </a:rPr>
              <a:t>lgebra 		 3.0</a:t>
            </a:r>
            <a:r>
              <a:rPr lang="en-US" sz="2300" dirty="0">
                <a:solidFill>
                  <a:srgbClr val="000000"/>
                </a:solidFill>
                <a:latin typeface="Footlight MT Light"/>
                <a:cs typeface="Footlight MT Light"/>
              </a:rPr>
              <a:t>	Functions 		2.8</a:t>
            </a:r>
          </a:p>
          <a:p>
            <a:pPr>
              <a:lnSpc>
                <a:spcPct val="120000"/>
              </a:lnSpc>
              <a:spcBef>
                <a:spcPts val="0"/>
              </a:spcBef>
              <a:buClr>
                <a:schemeClr val="bg2">
                  <a:lumMod val="50000"/>
                </a:schemeClr>
              </a:buClr>
              <a:buFont typeface="Arial"/>
              <a:buChar char="•"/>
            </a:pPr>
            <a:r>
              <a:rPr lang="en-US" sz="2300" dirty="0" smtClean="0">
                <a:solidFill>
                  <a:srgbClr val="000000"/>
                </a:solidFill>
                <a:latin typeface="Footlight MT Light"/>
                <a:cs typeface="Footlight MT Light"/>
              </a:rPr>
              <a:t>Real </a:t>
            </a:r>
            <a:r>
              <a:rPr lang="en-US" sz="2300" dirty="0">
                <a:solidFill>
                  <a:srgbClr val="000000"/>
                </a:solidFill>
                <a:latin typeface="Footlight MT Light"/>
                <a:cs typeface="Footlight MT Light"/>
              </a:rPr>
              <a:t>numbers </a:t>
            </a:r>
            <a:r>
              <a:rPr lang="en-US" sz="2300" dirty="0" smtClean="0">
                <a:solidFill>
                  <a:srgbClr val="000000"/>
                </a:solidFill>
                <a:latin typeface="Footlight MT Light"/>
                <a:cs typeface="Footlight MT Light"/>
              </a:rPr>
              <a:t>	 2.7</a:t>
            </a:r>
            <a:r>
              <a:rPr lang="en-US" sz="2300" dirty="0">
                <a:solidFill>
                  <a:srgbClr val="000000"/>
                </a:solidFill>
                <a:latin typeface="Footlight MT Light"/>
                <a:cs typeface="Footlight MT Light"/>
              </a:rPr>
              <a:t>	Differentiation	</a:t>
            </a:r>
            <a:r>
              <a:rPr lang="en-US" sz="2300" dirty="0" smtClean="0">
                <a:solidFill>
                  <a:srgbClr val="000000"/>
                </a:solidFill>
                <a:latin typeface="Footlight MT Light"/>
                <a:cs typeface="Footlight MT Light"/>
              </a:rPr>
              <a:t>	2.5</a:t>
            </a:r>
          </a:p>
          <a:p>
            <a:pPr>
              <a:lnSpc>
                <a:spcPct val="120000"/>
              </a:lnSpc>
              <a:spcBef>
                <a:spcPts val="0"/>
              </a:spcBef>
              <a:buClr>
                <a:schemeClr val="bg2">
                  <a:lumMod val="50000"/>
                </a:schemeClr>
              </a:buClr>
              <a:buFont typeface="Arial"/>
              <a:buChar char="•"/>
            </a:pPr>
            <a:r>
              <a:rPr lang="en-US" sz="2300" dirty="0" smtClean="0">
                <a:solidFill>
                  <a:srgbClr val="000000"/>
                </a:solidFill>
                <a:latin typeface="Footlight MT Light"/>
                <a:cs typeface="Footlight MT Light"/>
              </a:rPr>
              <a:t>Complex numbers	 1.9</a:t>
            </a:r>
            <a:r>
              <a:rPr lang="en-US" sz="2300" dirty="0">
                <a:solidFill>
                  <a:srgbClr val="000000"/>
                </a:solidFill>
                <a:latin typeface="Footlight MT Light"/>
                <a:cs typeface="Footlight MT Light"/>
              </a:rPr>
              <a:t>	Sequences and series 	1.9 </a:t>
            </a:r>
            <a:endParaRPr lang="en-US" sz="2300" dirty="0" smtClean="0">
              <a:solidFill>
                <a:srgbClr val="000000"/>
              </a:solidFill>
              <a:latin typeface="Footlight MT Light"/>
              <a:cs typeface="Footlight MT Light"/>
            </a:endParaRPr>
          </a:p>
          <a:p>
            <a:pPr>
              <a:lnSpc>
                <a:spcPct val="120000"/>
              </a:lnSpc>
              <a:spcBef>
                <a:spcPts val="0"/>
              </a:spcBef>
              <a:buClr>
                <a:schemeClr val="bg2">
                  <a:lumMod val="50000"/>
                </a:schemeClr>
              </a:buClr>
              <a:buFont typeface="Arial"/>
              <a:buChar char="•"/>
            </a:pPr>
            <a:r>
              <a:rPr lang="en-US" sz="2300" dirty="0">
                <a:solidFill>
                  <a:srgbClr val="000000"/>
                </a:solidFill>
                <a:latin typeface="Footlight MT Light"/>
                <a:cs typeface="Footlight MT Light"/>
              </a:rPr>
              <a:t>D</a:t>
            </a:r>
            <a:r>
              <a:rPr lang="en-US" sz="2300" dirty="0" smtClean="0">
                <a:solidFill>
                  <a:srgbClr val="000000"/>
                </a:solidFill>
                <a:latin typeface="Footlight MT Light"/>
                <a:cs typeface="Footlight MT Light"/>
              </a:rPr>
              <a:t>efinitions 		 1.9</a:t>
            </a:r>
            <a:r>
              <a:rPr lang="en-US" sz="2300" dirty="0">
                <a:solidFill>
                  <a:srgbClr val="000000"/>
                </a:solidFill>
                <a:latin typeface="Footlight MT Light"/>
                <a:cs typeface="Footlight MT Light"/>
              </a:rPr>
              <a:t>	</a:t>
            </a:r>
            <a:r>
              <a:rPr lang="en-US" sz="2300" dirty="0" smtClean="0">
                <a:solidFill>
                  <a:srgbClr val="000000"/>
                </a:solidFill>
                <a:latin typeface="Footlight MT Light"/>
                <a:cs typeface="Footlight MT Light"/>
              </a:rPr>
              <a:t>Vectors 		1.9</a:t>
            </a:r>
          </a:p>
          <a:p>
            <a:pPr>
              <a:lnSpc>
                <a:spcPct val="120000"/>
              </a:lnSpc>
              <a:spcBef>
                <a:spcPts val="0"/>
              </a:spcBef>
              <a:buClr>
                <a:schemeClr val="bg2">
                  <a:lumMod val="50000"/>
                </a:schemeClr>
              </a:buClr>
              <a:buFont typeface="Arial"/>
              <a:buChar char="•"/>
            </a:pPr>
            <a:r>
              <a:rPr lang="en-US" sz="2300" dirty="0" smtClean="0">
                <a:solidFill>
                  <a:srgbClr val="000000"/>
                </a:solidFill>
                <a:latin typeface="Footlight MT Light"/>
                <a:cs typeface="Footlight MT Light"/>
              </a:rPr>
              <a:t>Riemann integration1.8 </a:t>
            </a:r>
            <a:r>
              <a:rPr lang="en-US" sz="2300" dirty="0">
                <a:solidFill>
                  <a:srgbClr val="000000"/>
                </a:solidFill>
                <a:latin typeface="Footlight MT Light"/>
                <a:cs typeface="Footlight MT Light"/>
              </a:rPr>
              <a:t>	Limits 		</a:t>
            </a:r>
            <a:r>
              <a:rPr lang="en-US" sz="2300" dirty="0" smtClean="0">
                <a:solidFill>
                  <a:srgbClr val="000000"/>
                </a:solidFill>
                <a:latin typeface="Footlight MT Light"/>
                <a:cs typeface="Footlight MT Light"/>
              </a:rPr>
              <a:t>	1.7 </a:t>
            </a:r>
          </a:p>
          <a:p>
            <a:pPr>
              <a:lnSpc>
                <a:spcPct val="120000"/>
              </a:lnSpc>
              <a:spcBef>
                <a:spcPts val="0"/>
              </a:spcBef>
              <a:buClr>
                <a:schemeClr val="bg2">
                  <a:lumMod val="50000"/>
                </a:schemeClr>
              </a:buClr>
              <a:buFont typeface="Arial"/>
              <a:buChar char="•"/>
            </a:pPr>
            <a:r>
              <a:rPr lang="en-US" sz="2300" dirty="0">
                <a:solidFill>
                  <a:srgbClr val="000000"/>
                </a:solidFill>
                <a:latin typeface="Footlight MT Light"/>
                <a:cs typeface="Footlight MT Light"/>
              </a:rPr>
              <a:t>M</a:t>
            </a:r>
            <a:r>
              <a:rPr lang="en-US" sz="2300" dirty="0" smtClean="0">
                <a:solidFill>
                  <a:srgbClr val="000000"/>
                </a:solidFill>
                <a:latin typeface="Footlight MT Light"/>
                <a:cs typeface="Footlight MT Light"/>
              </a:rPr>
              <a:t>atrix </a:t>
            </a:r>
            <a:r>
              <a:rPr lang="en-US" sz="2300" dirty="0">
                <a:solidFill>
                  <a:srgbClr val="000000"/>
                </a:solidFill>
                <a:latin typeface="Footlight MT Light"/>
                <a:cs typeface="Footlight MT Light"/>
              </a:rPr>
              <a:t>algebra </a:t>
            </a:r>
            <a:r>
              <a:rPr lang="en-US" sz="2300" dirty="0" smtClean="0">
                <a:solidFill>
                  <a:srgbClr val="000000"/>
                </a:solidFill>
                <a:latin typeface="Footlight MT Light"/>
                <a:cs typeface="Footlight MT Light"/>
              </a:rPr>
              <a:t>	 1.7 	</a:t>
            </a:r>
            <a:r>
              <a:rPr lang="en-US" sz="2300" dirty="0">
                <a:solidFill>
                  <a:srgbClr val="000000"/>
                </a:solidFill>
                <a:latin typeface="Footlight MT Light"/>
                <a:cs typeface="Footlight MT Light"/>
              </a:rPr>
              <a:t>Proof 		</a:t>
            </a:r>
            <a:r>
              <a:rPr lang="en-US" sz="2300" dirty="0" smtClean="0">
                <a:solidFill>
                  <a:srgbClr val="000000"/>
                </a:solidFill>
                <a:latin typeface="Footlight MT Light"/>
                <a:cs typeface="Footlight MT Light"/>
              </a:rPr>
              <a:t>	1.6</a:t>
            </a:r>
            <a:r>
              <a:rPr lang="en-AU" sz="2300" dirty="0" smtClean="0">
                <a:solidFill>
                  <a:srgbClr val="000000"/>
                </a:solidFill>
              </a:rPr>
              <a:t> </a:t>
            </a:r>
            <a:endParaRPr lang="en-US" sz="2300" b="1" dirty="0">
              <a:solidFill>
                <a:srgbClr val="000000"/>
              </a:solidFill>
            </a:endParaRPr>
          </a:p>
          <a:p>
            <a:pPr marL="0" indent="0">
              <a:lnSpc>
                <a:spcPct val="120000"/>
              </a:lnSpc>
              <a:spcBef>
                <a:spcPts val="0"/>
              </a:spcBef>
              <a:buClr>
                <a:schemeClr val="bg2">
                  <a:lumMod val="50000"/>
                </a:schemeClr>
              </a:buClr>
              <a:buNone/>
            </a:pPr>
            <a:endParaRPr lang="en-US" sz="2000" dirty="0" smtClean="0"/>
          </a:p>
        </p:txBody>
      </p:sp>
      <p:sp>
        <p:nvSpPr>
          <p:cNvPr id="4" name="TextBox 3"/>
          <p:cNvSpPr txBox="1"/>
          <p:nvPr/>
        </p:nvSpPr>
        <p:spPr>
          <a:xfrm>
            <a:off x="683568" y="6525344"/>
            <a:ext cx="6192688" cy="461665"/>
          </a:xfrm>
          <a:prstGeom prst="rect">
            <a:avLst/>
          </a:prstGeom>
          <a:noFill/>
        </p:spPr>
        <p:txBody>
          <a:bodyPr wrap="square" rtlCol="0">
            <a:spAutoFit/>
          </a:bodyPr>
          <a:lstStyle/>
          <a:p>
            <a:endParaRPr lang="en-US" dirty="0"/>
          </a:p>
        </p:txBody>
      </p:sp>
      <p:sp>
        <p:nvSpPr>
          <p:cNvPr id="5" name="Rectangle 4"/>
          <p:cNvSpPr/>
          <p:nvPr/>
        </p:nvSpPr>
        <p:spPr>
          <a:xfrm>
            <a:off x="-36512" y="5805264"/>
            <a:ext cx="8496944" cy="1077218"/>
          </a:xfrm>
          <a:prstGeom prst="rect">
            <a:avLst/>
          </a:prstGeom>
        </p:spPr>
        <p:txBody>
          <a:bodyPr wrap="square">
            <a:spAutoFit/>
          </a:bodyPr>
          <a:lstStyle/>
          <a:p>
            <a:pPr lvl="1"/>
            <a:r>
              <a:rPr lang="en-AU" sz="1600" dirty="0"/>
              <a:t>Thomas, M. O. J., De </a:t>
            </a:r>
            <a:r>
              <a:rPr lang="en-AU" sz="1600" dirty="0" err="1"/>
              <a:t>Freitas</a:t>
            </a:r>
            <a:r>
              <a:rPr lang="en-AU" sz="1600" dirty="0"/>
              <a:t> </a:t>
            </a:r>
            <a:r>
              <a:rPr lang="en-AU" sz="1600" dirty="0" err="1"/>
              <a:t>Druck</a:t>
            </a:r>
            <a:r>
              <a:rPr lang="en-AU" sz="1600" dirty="0"/>
              <a:t>, I., </a:t>
            </a:r>
            <a:r>
              <a:rPr lang="en-AU" sz="1600" dirty="0" err="1"/>
              <a:t>Huillet</a:t>
            </a:r>
            <a:r>
              <a:rPr lang="en-AU" sz="1600" dirty="0"/>
              <a:t>, D., </a:t>
            </a:r>
            <a:r>
              <a:rPr lang="en-AU" sz="1600" dirty="0" err="1"/>
              <a:t>Ju</a:t>
            </a:r>
            <a:r>
              <a:rPr lang="en-AU" sz="1600" dirty="0"/>
              <a:t>, M-K., </a:t>
            </a:r>
            <a:r>
              <a:rPr lang="en-AU" sz="1600" dirty="0" err="1"/>
              <a:t>Nardi</a:t>
            </a:r>
            <a:r>
              <a:rPr lang="en-AU" sz="1600" dirty="0"/>
              <a:t>, E., Rasmussen, C., &amp; </a:t>
            </a:r>
            <a:r>
              <a:rPr lang="en-AU" sz="1600" dirty="0" err="1"/>
              <a:t>Xie</a:t>
            </a:r>
            <a:r>
              <a:rPr lang="en-AU" sz="1600" dirty="0"/>
              <a:t>, J. (2015). Key mathematical concepts in the transition from secondary school to university. </a:t>
            </a:r>
            <a:r>
              <a:rPr lang="en-AU" sz="1600" i="1" dirty="0"/>
              <a:t>Proceedings of The 12</a:t>
            </a:r>
            <a:r>
              <a:rPr lang="en-AU" sz="1600" i="1" baseline="30000" dirty="0"/>
              <a:t>th</a:t>
            </a:r>
            <a:r>
              <a:rPr lang="en-AU" sz="1600" i="1" dirty="0"/>
              <a:t> International Congress On Mathematical Education (ICME-12) Survey Team 4 </a:t>
            </a:r>
            <a:r>
              <a:rPr lang="en-AU" sz="1600" dirty="0"/>
              <a:t>(pp</a:t>
            </a:r>
            <a:r>
              <a:rPr lang="en-AU" sz="1600" i="1" dirty="0"/>
              <a:t>. </a:t>
            </a:r>
            <a:r>
              <a:rPr lang="en-AU" sz="1600" dirty="0"/>
              <a:t>265-284). Seoul, Korea.</a:t>
            </a:r>
            <a:endParaRPr lang="en-NZ" sz="1600" dirty="0"/>
          </a:p>
        </p:txBody>
      </p:sp>
      <p:sp>
        <p:nvSpPr>
          <p:cNvPr id="6"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245976784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Footlight MT Light"/>
                <a:cs typeface="Footlight MT Light"/>
              </a:rPr>
              <a:t>Contact: </a:t>
            </a:r>
            <a:r>
              <a:rPr lang="en-US" sz="2800" dirty="0" err="1">
                <a:latin typeface="Footlight MT Light"/>
                <a:cs typeface="Footlight MT Light"/>
              </a:rPr>
              <a:t>moj.thomas@</a:t>
            </a:r>
            <a:r>
              <a:rPr lang="en-US" sz="2800" dirty="0" err="1" smtClean="0">
                <a:latin typeface="Footlight MT Light"/>
                <a:cs typeface="Footlight MT Light"/>
              </a:rPr>
              <a:t>auckland.ac.nz</a:t>
            </a:r>
            <a:endParaRPr lang="en-US" dirty="0"/>
          </a:p>
        </p:txBody>
      </p:sp>
      <p:pic>
        <p:nvPicPr>
          <p:cNvPr id="7" name="Content Placeholder 6"/>
          <p:cNvPicPr>
            <a:picLocks noGrp="1" noChangeAspect="1"/>
          </p:cNvPicPr>
          <p:nvPr>
            <p:ph idx="1"/>
          </p:nvPr>
        </p:nvPicPr>
        <p:blipFill>
          <a:blip r:embed="rId3"/>
          <a:srcRect t="2379" b="2379"/>
          <a:stretch>
            <a:fillRect/>
          </a:stretch>
        </p:blipFill>
        <p:spPr>
          <a:xfrm>
            <a:off x="206841" y="1988840"/>
            <a:ext cx="8843758" cy="4248472"/>
          </a:xfrm>
        </p:spPr>
      </p:pic>
      <p:sp>
        <p:nvSpPr>
          <p:cNvPr id="4"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spTree>
    <p:extLst>
      <p:ext uri="{BB962C8B-B14F-4D97-AF65-F5344CB8AC3E}">
        <p14:creationId xmlns:p14="http://schemas.microsoft.com/office/powerpoint/2010/main" val="5952104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normAutofit fontScale="90000"/>
          </a:bodyPr>
          <a:lstStyle/>
          <a:p>
            <a:pPr fontAlgn="auto">
              <a:spcAft>
                <a:spcPts val="0"/>
              </a:spcAft>
              <a:defRPr/>
            </a:pPr>
            <a:r>
              <a:rPr lang="en-US" altLang="ko-KR" dirty="0" smtClean="0">
                <a:latin typeface="Footlight MT Light"/>
                <a:ea typeface="굴림" charset="-127"/>
                <a:cs typeface="Footlight MT Light"/>
              </a:rPr>
              <a:t>How can we Address This? Aim wider – Not this one</a:t>
            </a:r>
            <a:endParaRPr lang="en-US" altLang="ko-KR" b="1" dirty="0">
              <a:latin typeface="Footlight MT Light"/>
              <a:ea typeface="굴림" charset="-127"/>
              <a:cs typeface="Footlight MT Light"/>
            </a:endParaRPr>
          </a:p>
        </p:txBody>
      </p:sp>
      <p:sp>
        <p:nvSpPr>
          <p:cNvPr id="4" name="Text Box 4"/>
          <p:cNvSpPr txBox="1">
            <a:spLocks noChangeArrowheads="1"/>
          </p:cNvSpPr>
          <p:nvPr/>
        </p:nvSpPr>
        <p:spPr bwMode="auto">
          <a:xfrm>
            <a:off x="381000" y="15240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dirty="0">
                <a:solidFill>
                  <a:schemeClr val="bg1"/>
                </a:solidFill>
                <a:latin typeface="Footlight MT Light" charset="0"/>
              </a:rPr>
              <a:t>The University of Auckland</a:t>
            </a:r>
            <a:endParaRPr lang="en-US" dirty="0">
              <a:latin typeface="Footlight MT Light" charset="0"/>
            </a:endParaRPr>
          </a:p>
        </p:txBody>
      </p:sp>
      <p:pic>
        <p:nvPicPr>
          <p:cNvPr id="3" name="Content Placeholder 2"/>
          <p:cNvPicPr>
            <a:picLocks noGrp="1" noChangeAspect="1"/>
          </p:cNvPicPr>
          <p:nvPr>
            <p:ph idx="1"/>
          </p:nvPr>
        </p:nvPicPr>
        <p:blipFill rotWithShape="1">
          <a:blip r:embed="rId2"/>
          <a:srcRect l="58" r="60"/>
          <a:stretch/>
        </p:blipFill>
        <p:spPr>
          <a:xfrm>
            <a:off x="2987824" y="1844824"/>
            <a:ext cx="3264362" cy="4896544"/>
          </a:xfrm>
        </p:spPr>
      </p:pic>
    </p:spTree>
    <p:extLst>
      <p:ext uri="{BB962C8B-B14F-4D97-AF65-F5344CB8AC3E}">
        <p14:creationId xmlns:p14="http://schemas.microsoft.com/office/powerpoint/2010/main" val="30685493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6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6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2450241</TotalTime>
  <Words>4017</Words>
  <Application>Microsoft Macintosh PowerPoint</Application>
  <PresentationFormat>On-screen Show (4:3)</PresentationFormat>
  <Paragraphs>488</Paragraphs>
  <Slides>80</Slides>
  <Notes>60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80</vt:i4>
      </vt:variant>
    </vt:vector>
  </HeadingPairs>
  <TitlesOfParts>
    <vt:vector size="83" baseType="lpstr">
      <vt:lpstr>Blank Presentation</vt:lpstr>
      <vt:lpstr>Document</vt:lpstr>
      <vt:lpstr>Equation</vt:lpstr>
      <vt:lpstr>What Senior Mathematics Could we Aim to Teach in School and How Might we Approach It? </vt:lpstr>
      <vt:lpstr>Overview</vt:lpstr>
      <vt:lpstr>The Curriculum Framework </vt:lpstr>
      <vt:lpstr>A Common Examination Focus</vt:lpstr>
      <vt:lpstr>The Extent of the Problem</vt:lpstr>
      <vt:lpstr>Here are the question facilities: All are ≤ 35%</vt:lpstr>
      <vt:lpstr>A Conclusion</vt:lpstr>
      <vt:lpstr>The view of university lecturers</vt:lpstr>
      <vt:lpstr>How can we Address This? Aim wider – Not this one</vt:lpstr>
      <vt:lpstr>Aim wider – More this one</vt:lpstr>
      <vt:lpstr>What might we aim for?</vt:lpstr>
      <vt:lpstr>So what might we aim for?</vt:lpstr>
      <vt:lpstr>What We Know: Mathematics Takes Effort</vt:lpstr>
      <vt:lpstr>What is learning mathematics like for some students?</vt:lpstr>
      <vt:lpstr>Mathematics as construction</vt:lpstr>
      <vt:lpstr>The instructions may not make sense</vt:lpstr>
      <vt:lpstr>What We Know:</vt:lpstr>
      <vt:lpstr>This requires Mathematical Knowledge for Teaching (MKT) </vt:lpstr>
      <vt:lpstr>Horizon Content Knowledge </vt:lpstr>
      <vt:lpstr>How can we help students?</vt:lpstr>
      <vt:lpstr>Structure of Attention: John Mason</vt:lpstr>
      <vt:lpstr>What are students thinking? Equations</vt:lpstr>
      <vt:lpstr>What are students thinking? Equations</vt:lpstr>
      <vt:lpstr>What are students thinking? Equations</vt:lpstr>
      <vt:lpstr>Student thinking: Concepts</vt:lpstr>
      <vt:lpstr>Student Thinking: A subtle problem</vt:lpstr>
      <vt:lpstr>Student Thinking: An example of Confusion</vt:lpstr>
      <vt:lpstr>Student Thinking: Procedure versus concept</vt:lpstr>
      <vt:lpstr>Student Thinking: Procedure versus concept</vt:lpstr>
      <vt:lpstr>One aim—Versatile Thinking</vt:lpstr>
      <vt:lpstr>The Blocks Problem</vt:lpstr>
      <vt:lpstr>The Blocks Problem: Solution Method</vt:lpstr>
      <vt:lpstr>A Possible Task: Representational Versatility</vt:lpstr>
      <vt:lpstr>Graphical Reasoning</vt:lpstr>
      <vt:lpstr>Another Possible Kind of Task</vt:lpstr>
      <vt:lpstr>Examples of a change of focus at university</vt:lpstr>
      <vt:lpstr>Interval Thinking</vt:lpstr>
      <vt:lpstr> Pointwise Thinking </vt:lpstr>
      <vt:lpstr>Global Thinking about Functions</vt:lpstr>
      <vt:lpstr> Global Thinking </vt:lpstr>
      <vt:lpstr> Interval Thinking </vt:lpstr>
      <vt:lpstr> Local Thinking </vt:lpstr>
      <vt:lpstr>Interval Thinking: Average Rate of Change</vt:lpstr>
      <vt:lpstr>Interval Thinking: A Possible Task</vt:lpstr>
      <vt:lpstr>Interval Thinking: The task</vt:lpstr>
      <vt:lpstr>Versatility: Thinking without Algebra</vt:lpstr>
      <vt:lpstr>Compare an interval with a pointwise method</vt:lpstr>
      <vt:lpstr> What Students May Be Thinking </vt:lpstr>
      <vt:lpstr> What Students May Be Thinking </vt:lpstr>
      <vt:lpstr> Maximum and minimum values </vt:lpstr>
      <vt:lpstr>What is a Function?</vt:lpstr>
      <vt:lpstr>What do we say?</vt:lpstr>
      <vt:lpstr>Student Thinking: Functions</vt:lpstr>
      <vt:lpstr>What might students be thinking?</vt:lpstr>
      <vt:lpstr>Thinking about Functions</vt:lpstr>
      <vt:lpstr>PowerPoint Presentation</vt:lpstr>
      <vt:lpstr>Student Thinking: Polynomials</vt:lpstr>
      <vt:lpstr>Student Thinking: Polynomials</vt:lpstr>
      <vt:lpstr>Student Thinking: Polynomials</vt:lpstr>
      <vt:lpstr>Polynomials: One NZ Textbook</vt:lpstr>
      <vt:lpstr>Polynomials: Definition</vt:lpstr>
      <vt:lpstr>Student Thinking: Composite function, f(g(x))</vt:lpstr>
      <vt:lpstr>Student Thinking on Notation: dy/dx</vt:lpstr>
      <vt:lpstr> The Need for Care </vt:lpstr>
      <vt:lpstr>If g(a) = 0 then the rational function                   (i.e. f(x) and g(x) are polynomials) has a vertical asymptote at the point x = a</vt:lpstr>
      <vt:lpstr>Describing Tangents</vt:lpstr>
      <vt:lpstr>Describing Tangents</vt:lpstr>
      <vt:lpstr>Describing Tangents</vt:lpstr>
      <vt:lpstr>Describing Tangents</vt:lpstr>
      <vt:lpstr>Describing Tangents</vt:lpstr>
      <vt:lpstr>Tangents – A definition to check with</vt:lpstr>
      <vt:lpstr>Definitions and asymptotes</vt:lpstr>
      <vt:lpstr>Definitions and sloping asymptotes</vt:lpstr>
      <vt:lpstr>Definitions and sloping asymptotes</vt:lpstr>
      <vt:lpstr>Definitions and sloping asymptotes</vt:lpstr>
      <vt:lpstr>Examples of Technology Use: GeoGebra</vt:lpstr>
      <vt:lpstr>Technology use: Area so Far</vt:lpstr>
      <vt:lpstr>Technology use: Area so Far for lnx</vt:lpstr>
      <vt:lpstr>Aiming Wider</vt:lpstr>
      <vt:lpstr>Contact: moj.thomas@auckland.ac.nz</vt:lpstr>
    </vt:vector>
  </TitlesOfParts>
  <Manager/>
  <Company>The University of Auckland</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Mike Thomas</dc:creator>
  <cp:keywords/>
  <dc:description/>
  <cp:lastModifiedBy>Dept of Mathematics</cp:lastModifiedBy>
  <cp:revision>1352</cp:revision>
  <cp:lastPrinted>2010-12-08T23:03:56Z</cp:lastPrinted>
  <dcterms:created xsi:type="dcterms:W3CDTF">2010-12-08T22:59:43Z</dcterms:created>
  <dcterms:modified xsi:type="dcterms:W3CDTF">2019-06-11T01:38:20Z</dcterms:modified>
  <cp:category/>
</cp:coreProperties>
</file>